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Lst>
  <p:notesMasterIdLst>
    <p:notesMasterId r:id="rId21"/>
  </p:notesMasterIdLst>
  <p:sldIdLst>
    <p:sldId id="257" r:id="rId2"/>
    <p:sldId id="269" r:id="rId3"/>
    <p:sldId id="270" r:id="rId4"/>
    <p:sldId id="279" r:id="rId5"/>
    <p:sldId id="282" r:id="rId6"/>
    <p:sldId id="323" r:id="rId7"/>
    <p:sldId id="280" r:id="rId8"/>
    <p:sldId id="281" r:id="rId9"/>
    <p:sldId id="334" r:id="rId10"/>
    <p:sldId id="335" r:id="rId11"/>
    <p:sldId id="271" r:id="rId12"/>
    <p:sldId id="272" r:id="rId13"/>
    <p:sldId id="273" r:id="rId14"/>
    <p:sldId id="274" r:id="rId15"/>
    <p:sldId id="275" r:id="rId16"/>
    <p:sldId id="276" r:id="rId17"/>
    <p:sldId id="277" r:id="rId18"/>
    <p:sldId id="278" r:id="rId19"/>
    <p:sldId id="284" r:id="rId20"/>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CCFFCC"/>
    <a:srgbClr val="0000CC"/>
    <a:srgbClr val="D60093"/>
    <a:srgbClr val="FF0066"/>
    <a:srgbClr val="008000"/>
    <a:srgbClr val="FFD9FF"/>
    <a:srgbClr val="CC00CC"/>
    <a:srgbClr val="FFC1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110" d="100"/>
          <a:sy n="110" d="100"/>
        </p:scale>
        <p:origin x="614" y="6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D:\user\Documents\&#1040;&#1088;&#1093;&#1080;&#1074;&#1099;\&#1052;&#1086;&#1080;_&#1044;&#1086;&#1082;&#1091;&#1084;&#1077;&#1085;&#1090;&#1099;%20(&#1044;&#1054;&#1052;)\&#1040;&#1085;&#1072;&#1083;&#1080;&#1090;&#1080;&#1082;&#1072;\&#1057;&#1058;&#1056;&#1040;&#1061;&#1054;&#1042;&#1054;&#1049;%20&#1056;&#1067;&#1053;&#1054;&#1050;\&#1057;&#1090;&#1088;&#1072;&#1093;&#1086;&#1074;&#1099;&#1077;%20&#1087;&#1088;&#1077;&#1084;&#1080;&#1080;%20&#1080;%20&#1042;&#1042;&#1055;%20&#1059;&#1082;&#1088;&#1072;&#1080;&#1085;&#1099;%201996-20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accent1"/>
            </a:solidFill>
            <a:ln>
              <a:noFill/>
            </a:ln>
            <a:effectLst/>
            <a:scene3d>
              <a:camera prst="orthographicFront"/>
              <a:lightRig rig="threePt" dir="t"/>
            </a:scene3d>
            <a:sp3d>
              <a:bevelT/>
            </a:sp3d>
          </c:spPr>
          <c:invertIfNegative val="0"/>
          <c:dLbls>
            <c:spPr>
              <a:solidFill>
                <a:schemeClr val="accent1">
                  <a:lumMod val="20000"/>
                  <a:lumOff val="80000"/>
                </a:schemeClr>
              </a:solid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j-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47625" cap="rnd">
                <a:solidFill>
                  <a:srgbClr val="CC00CC"/>
                </a:solidFill>
                <a:prstDash val="lgDashDot"/>
                <a:tailEnd type="triangle" w="med" len="lg"/>
              </a:ln>
              <a:effectLst>
                <a:outerShdw blurRad="50800" dist="38100" dir="5400000" algn="t" rotWithShape="0">
                  <a:prstClr val="black">
                    <a:alpha val="40000"/>
                  </a:prstClr>
                </a:outerShdw>
              </a:effectLst>
            </c:spPr>
            <c:trendlineType val="exp"/>
            <c:dispRSqr val="0"/>
            <c:dispEq val="0"/>
          </c:trendline>
          <c:cat>
            <c:numRef>
              <c:f>Лист1!$A$18:$A$26</c:f>
              <c:numCache>
                <c:formatCode>General</c:formatCode>
                <c:ptCount val="9"/>
                <c:pt idx="0">
                  <c:v>2011</c:v>
                </c:pt>
                <c:pt idx="1">
                  <c:v>2015</c:v>
                </c:pt>
                <c:pt idx="2">
                  <c:v>2016</c:v>
                </c:pt>
                <c:pt idx="3">
                  <c:v>2017</c:v>
                </c:pt>
                <c:pt idx="4">
                  <c:v>2018</c:v>
                </c:pt>
                <c:pt idx="5">
                  <c:v>2019</c:v>
                </c:pt>
                <c:pt idx="6">
                  <c:v>2020</c:v>
                </c:pt>
                <c:pt idx="7">
                  <c:v>2021</c:v>
                </c:pt>
                <c:pt idx="8">
                  <c:v>2022</c:v>
                </c:pt>
              </c:numCache>
            </c:numRef>
          </c:cat>
          <c:val>
            <c:numRef>
              <c:f>Лист1!$F$18:$F$26</c:f>
              <c:numCache>
                <c:formatCode>0.00%</c:formatCode>
                <c:ptCount val="9"/>
                <c:pt idx="0">
                  <c:v>1.6420959837414258E-2</c:v>
                </c:pt>
                <c:pt idx="1">
                  <c:v>1.4953654533165975E-2</c:v>
                </c:pt>
                <c:pt idx="2">
                  <c:v>1.4744188210870698E-2</c:v>
                </c:pt>
                <c:pt idx="3">
                  <c:v>1.4555468346268386E-2</c:v>
                </c:pt>
                <c:pt idx="4">
                  <c:v>1.3864954069487243E-2</c:v>
                </c:pt>
                <c:pt idx="5">
                  <c:v>1.3322238296802732E-2</c:v>
                </c:pt>
                <c:pt idx="6">
                  <c:v>1.0773454760043873E-2</c:v>
                </c:pt>
                <c:pt idx="7">
                  <c:v>8.9549111340921465E-3</c:v>
                </c:pt>
                <c:pt idx="8">
                  <c:v>1.0010225209312445E-2</c:v>
                </c:pt>
              </c:numCache>
            </c:numRef>
          </c:val>
          <c:extLst>
            <c:ext xmlns:c16="http://schemas.microsoft.com/office/drawing/2014/chart" uri="{C3380CC4-5D6E-409C-BE32-E72D297353CC}">
              <c16:uniqueId val="{00000001-E83B-4FE6-9212-A2C6067BEDAF}"/>
            </c:ext>
          </c:extLst>
        </c:ser>
        <c:dLbls>
          <c:showLegendKey val="0"/>
          <c:showVal val="0"/>
          <c:showCatName val="0"/>
          <c:showSerName val="0"/>
          <c:showPercent val="0"/>
          <c:showBubbleSize val="0"/>
        </c:dLbls>
        <c:gapWidth val="69"/>
        <c:axId val="248980000"/>
        <c:axId val="248961280"/>
      </c:barChart>
      <c:catAx>
        <c:axId val="248980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j-lt"/>
                <a:ea typeface="+mn-ea"/>
                <a:cs typeface="+mn-cs"/>
              </a:defRPr>
            </a:pPr>
            <a:endParaRPr lang="ru-RU"/>
          </a:p>
        </c:txPr>
        <c:crossAx val="248961280"/>
        <c:crosses val="autoZero"/>
        <c:auto val="1"/>
        <c:lblAlgn val="ctr"/>
        <c:lblOffset val="100"/>
        <c:noMultiLvlLbl val="0"/>
      </c:catAx>
      <c:valAx>
        <c:axId val="248961280"/>
        <c:scaling>
          <c:orientation val="minMax"/>
          <c:max val="2.0000000000000004E-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j-lt"/>
                <a:ea typeface="+mn-ea"/>
                <a:cs typeface="+mn-cs"/>
              </a:defRPr>
            </a:pPr>
            <a:endParaRPr lang="ru-RU"/>
          </a:p>
        </c:txPr>
        <c:crossAx val="248980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sz="1100" b="1">
          <a:latin typeface="+mj-lt"/>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rgbClr val="559C34"/>
                </a:solidFill>
                <a:latin typeface="+mj-lt"/>
                <a:ea typeface="+mn-ea"/>
                <a:cs typeface="+mn-cs"/>
              </a:defRPr>
            </a:pPr>
            <a:r>
              <a:rPr lang="pl-PL" b="1" dirty="0">
                <a:solidFill>
                  <a:srgbClr val="559C34"/>
                </a:solidFill>
              </a:rPr>
              <a:t>billions UAH</a:t>
            </a:r>
            <a:endParaRPr lang="ru-RU" b="1" dirty="0">
              <a:solidFill>
                <a:srgbClr val="559C34"/>
              </a:solidFill>
            </a:endParaRPr>
          </a:p>
        </c:rich>
      </c:tx>
      <c:layout>
        <c:manualLayout>
          <c:xMode val="edge"/>
          <c:yMode val="edge"/>
          <c:x val="0.38010147546120665"/>
          <c:y val="3.3333333333333333E-2"/>
        </c:manualLayout>
      </c:layout>
      <c:overlay val="1"/>
      <c:spPr>
        <a:noFill/>
        <a:ln>
          <a:noFill/>
        </a:ln>
        <a:effectLst/>
      </c:spPr>
      <c:txPr>
        <a:bodyPr rot="0" spcFirstLastPara="1" vertOverflow="ellipsis" vert="horz" wrap="square" anchor="ctr" anchorCtr="1"/>
        <a:lstStyle/>
        <a:p>
          <a:pPr>
            <a:defRPr sz="1320" b="1" i="0" u="none" strike="noStrike" kern="1200" spc="0" baseline="0">
              <a:solidFill>
                <a:srgbClr val="559C34"/>
              </a:solidFill>
              <a:latin typeface="+mj-lt"/>
              <a:ea typeface="+mn-ea"/>
              <a:cs typeface="+mn-cs"/>
            </a:defRPr>
          </a:pPr>
          <a:endParaRPr lang="ru-RU"/>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Лист1!$B$1</c:f>
              <c:strCache>
                <c:ptCount val="1"/>
                <c:pt idx="0">
                  <c:v>Gross non-life insurance premiums, billions UAH</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j-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Лист1!$A$2:$A$6</c:f>
              <c:numCache>
                <c:formatCode>General</c:formatCode>
                <c:ptCount val="5"/>
                <c:pt idx="0">
                  <c:v>2018</c:v>
                </c:pt>
                <c:pt idx="1">
                  <c:v>2019</c:v>
                </c:pt>
                <c:pt idx="2">
                  <c:v>2020</c:v>
                </c:pt>
                <c:pt idx="3">
                  <c:v>2021</c:v>
                </c:pt>
                <c:pt idx="4">
                  <c:v>2022</c:v>
                </c:pt>
              </c:numCache>
            </c:numRef>
          </c:cat>
          <c:val>
            <c:numRef>
              <c:f>Лист1!$B$2:$B$6</c:f>
              <c:numCache>
                <c:formatCode>_-* #\ ##0.0_-;\-* #\ ##0.0_-;_-* "-"??_-;_-@_-</c:formatCode>
                <c:ptCount val="5"/>
                <c:pt idx="0" formatCode="General">
                  <c:v>45.1</c:v>
                </c:pt>
                <c:pt idx="1">
                  <c:v>45.64</c:v>
                </c:pt>
                <c:pt idx="2">
                  <c:v>40.159999999999997</c:v>
                </c:pt>
                <c:pt idx="3">
                  <c:v>44.030778470530002</c:v>
                </c:pt>
                <c:pt idx="4">
                  <c:v>34.761522051610001</c:v>
                </c:pt>
              </c:numCache>
            </c:numRef>
          </c:val>
          <c:extLst>
            <c:ext xmlns:c16="http://schemas.microsoft.com/office/drawing/2014/chart" uri="{C3380CC4-5D6E-409C-BE32-E72D297353CC}">
              <c16:uniqueId val="{00000000-24BC-4392-8D61-60DF221795CA}"/>
            </c:ext>
          </c:extLst>
        </c:ser>
        <c:ser>
          <c:idx val="1"/>
          <c:order val="1"/>
          <c:tx>
            <c:strRef>
              <c:f>Лист1!$C$1</c:f>
              <c:strCache>
                <c:ptCount val="1"/>
                <c:pt idx="0">
                  <c:v>Gross life insurance premiums, billions UAH</c:v>
                </c:pt>
              </c:strCache>
            </c:strRef>
          </c:tx>
          <c:spPr>
            <a:solidFill>
              <a:schemeClr val="accent2"/>
            </a:solidFill>
            <a:ln>
              <a:noFill/>
            </a:ln>
            <a:effectLst/>
            <a:sp3d/>
          </c:spPr>
          <c:invertIfNegative val="0"/>
          <c:dLbls>
            <c:spPr>
              <a:noFill/>
              <a:ln>
                <a:noFill/>
              </a:ln>
              <a:effectLst/>
            </c:spPr>
            <c:txPr>
              <a:bodyPr rot="0" spcFirstLastPara="1" vertOverflow="ellipsis" vert="horz" wrap="square" anchor="ctr" anchorCtr="1"/>
              <a:lstStyle/>
              <a:p>
                <a:pPr>
                  <a:defRPr sz="1100" b="1" i="0" u="none" strike="noStrike" kern="1200" baseline="0">
                    <a:solidFill>
                      <a:srgbClr val="FFFF00"/>
                    </a:solidFill>
                    <a:latin typeface="+mj-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Лист1!$A$2:$A$6</c:f>
              <c:numCache>
                <c:formatCode>General</c:formatCode>
                <c:ptCount val="5"/>
                <c:pt idx="0">
                  <c:v>2018</c:v>
                </c:pt>
                <c:pt idx="1">
                  <c:v>2019</c:v>
                </c:pt>
                <c:pt idx="2">
                  <c:v>2020</c:v>
                </c:pt>
                <c:pt idx="3">
                  <c:v>2021</c:v>
                </c:pt>
                <c:pt idx="4">
                  <c:v>2022</c:v>
                </c:pt>
              </c:numCache>
            </c:numRef>
          </c:cat>
          <c:val>
            <c:numRef>
              <c:f>Лист1!$C$2:$C$6</c:f>
              <c:numCache>
                <c:formatCode>_-* #\ ##0.0_-;\-* #\ ##0.0_-;_-* "-"??_-;_-@_-</c:formatCode>
                <c:ptCount val="5"/>
                <c:pt idx="0" formatCode="General">
                  <c:v>3.9</c:v>
                </c:pt>
                <c:pt idx="1">
                  <c:v>4.62</c:v>
                </c:pt>
                <c:pt idx="2">
                  <c:v>5.0200000000000005</c:v>
                </c:pt>
                <c:pt idx="3">
                  <c:v>5.8691092153700009</c:v>
                </c:pt>
                <c:pt idx="4">
                  <c:v>4.8541809430799994</c:v>
                </c:pt>
              </c:numCache>
            </c:numRef>
          </c:val>
          <c:extLst>
            <c:ext xmlns:c16="http://schemas.microsoft.com/office/drawing/2014/chart" uri="{C3380CC4-5D6E-409C-BE32-E72D297353CC}">
              <c16:uniqueId val="{00000001-24BC-4392-8D61-60DF221795CA}"/>
            </c:ext>
          </c:extLst>
        </c:ser>
        <c:dLbls>
          <c:showLegendKey val="0"/>
          <c:showVal val="0"/>
          <c:showCatName val="0"/>
          <c:showSerName val="0"/>
          <c:showPercent val="0"/>
          <c:showBubbleSize val="0"/>
        </c:dLbls>
        <c:gapWidth val="80"/>
        <c:shape val="box"/>
        <c:axId val="38179199"/>
        <c:axId val="38194591"/>
        <c:axId val="0"/>
      </c:bar3DChart>
      <c:catAx>
        <c:axId val="3817919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mj-lt"/>
                <a:ea typeface="+mn-ea"/>
                <a:cs typeface="+mn-cs"/>
              </a:defRPr>
            </a:pPr>
            <a:endParaRPr lang="ru-RU"/>
          </a:p>
        </c:txPr>
        <c:crossAx val="38194591"/>
        <c:crosses val="autoZero"/>
        <c:auto val="1"/>
        <c:lblAlgn val="ctr"/>
        <c:lblOffset val="100"/>
        <c:noMultiLvlLbl val="0"/>
      </c:catAx>
      <c:valAx>
        <c:axId val="3819459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mj-lt"/>
                <a:ea typeface="+mn-ea"/>
                <a:cs typeface="+mn-cs"/>
              </a:defRPr>
            </a:pPr>
            <a:endParaRPr lang="ru-RU"/>
          </a:p>
        </c:txPr>
        <c:crossAx val="38179199"/>
        <c:crosses val="autoZero"/>
        <c:crossBetween val="between"/>
      </c:valAx>
      <c:spPr>
        <a:noFill/>
        <a:ln>
          <a:noFill/>
        </a:ln>
        <a:effectLst/>
      </c:spPr>
    </c:plotArea>
    <c:legend>
      <c:legendPos val="b"/>
      <c:layout>
        <c:manualLayout>
          <c:xMode val="edge"/>
          <c:yMode val="edge"/>
          <c:x val="3.3323421363184814E-2"/>
          <c:y val="0.85693904928550602"/>
          <c:w val="0.94351403788328325"/>
          <c:h val="0.1208387284922718"/>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j-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mj-lt"/>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rgbClr val="559C34"/>
                </a:solidFill>
                <a:latin typeface="+mj-lt"/>
                <a:ea typeface="+mn-ea"/>
                <a:cs typeface="+mn-cs"/>
              </a:defRPr>
            </a:pPr>
            <a:r>
              <a:rPr lang="pl-PL" b="1" dirty="0">
                <a:solidFill>
                  <a:srgbClr val="559C34"/>
                </a:solidFill>
              </a:rPr>
              <a:t>million</a:t>
            </a:r>
            <a:r>
              <a:rPr lang="en-US" b="1" dirty="0">
                <a:solidFill>
                  <a:srgbClr val="559C34"/>
                </a:solidFill>
              </a:rPr>
              <a:t>s USD </a:t>
            </a:r>
            <a:endParaRPr lang="ru-RU" b="1" dirty="0">
              <a:solidFill>
                <a:srgbClr val="559C34"/>
              </a:solidFill>
            </a:endParaRPr>
          </a:p>
        </c:rich>
      </c:tx>
      <c:layout>
        <c:manualLayout>
          <c:xMode val="edge"/>
          <c:yMode val="edge"/>
          <c:x val="0.32452145852640563"/>
          <c:y val="3.3333333333333333E-2"/>
        </c:manualLayout>
      </c:layout>
      <c:overlay val="1"/>
      <c:spPr>
        <a:noFill/>
        <a:ln>
          <a:noFill/>
        </a:ln>
        <a:effectLst/>
      </c:spPr>
      <c:txPr>
        <a:bodyPr rot="0" spcFirstLastPara="1" vertOverflow="ellipsis" vert="horz" wrap="square" anchor="ctr" anchorCtr="1"/>
        <a:lstStyle/>
        <a:p>
          <a:pPr>
            <a:defRPr sz="1320" b="1" i="0" u="none" strike="noStrike" kern="1200" spc="0" baseline="0">
              <a:solidFill>
                <a:srgbClr val="559C34"/>
              </a:solidFill>
              <a:latin typeface="+mj-lt"/>
              <a:ea typeface="+mn-ea"/>
              <a:cs typeface="+mn-cs"/>
            </a:defRPr>
          </a:pPr>
          <a:endParaRPr lang="ru-RU"/>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4733276883996613"/>
          <c:y val="4.1277631962671334E-2"/>
          <c:w val="0.81541066892464009"/>
          <c:h val="0.69992709244677753"/>
        </c:manualLayout>
      </c:layout>
      <c:bar3DChart>
        <c:barDir val="col"/>
        <c:grouping val="stacked"/>
        <c:varyColors val="0"/>
        <c:ser>
          <c:idx val="0"/>
          <c:order val="0"/>
          <c:tx>
            <c:strRef>
              <c:f>Лист1!$B$1</c:f>
              <c:strCache>
                <c:ptCount val="1"/>
                <c:pt idx="0">
                  <c:v>Gross non-life insurance premiums, millions USD</c:v>
                </c:pt>
              </c:strCache>
            </c:strRef>
          </c:tx>
          <c:spPr>
            <a:solidFill>
              <a:schemeClr val="accent1"/>
            </a:solidFill>
            <a:ln>
              <a:noFill/>
            </a:ln>
            <a:effectLst/>
            <a:sp3d/>
          </c:spPr>
          <c:invertIfNegative val="0"/>
          <c:dLbls>
            <c:spPr>
              <a:noFill/>
              <a:ln>
                <a:noFill/>
              </a:ln>
              <a:effectLst/>
            </c:spPr>
            <c:txPr>
              <a:bodyPr rot="-5400000" spcFirstLastPara="1" vertOverflow="ellipsis" wrap="square" anchor="ctr" anchorCtr="1"/>
              <a:lstStyle/>
              <a:p>
                <a:pPr>
                  <a:defRPr sz="1100" b="1" i="0" u="none" strike="noStrike" kern="1200" baseline="0">
                    <a:solidFill>
                      <a:schemeClr val="tx1"/>
                    </a:solidFill>
                    <a:latin typeface="+mj-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Лист1!$A$2:$A$6</c:f>
              <c:numCache>
                <c:formatCode>General</c:formatCode>
                <c:ptCount val="5"/>
                <c:pt idx="0">
                  <c:v>2018</c:v>
                </c:pt>
                <c:pt idx="1">
                  <c:v>2019</c:v>
                </c:pt>
                <c:pt idx="2">
                  <c:v>2020</c:v>
                </c:pt>
                <c:pt idx="3">
                  <c:v>2021</c:v>
                </c:pt>
                <c:pt idx="4">
                  <c:v>2022</c:v>
                </c:pt>
              </c:numCache>
            </c:numRef>
          </c:cat>
          <c:val>
            <c:numRef>
              <c:f>Лист1!$B$2:$B$6</c:f>
              <c:numCache>
                <c:formatCode>_-* #\ ##0.0\ _₽_-;\-* #\ ##0.0\ _₽_-;_-* "-"?\ _₽_-;_-@_-</c:formatCode>
                <c:ptCount val="5"/>
                <c:pt idx="0">
                  <c:v>1629.3197912299595</c:v>
                </c:pt>
                <c:pt idx="1">
                  <c:v>1959.6393301846288</c:v>
                </c:pt>
                <c:pt idx="2">
                  <c:v>1421.0647370004067</c:v>
                </c:pt>
                <c:pt idx="3">
                  <c:v>1618.3204927476413</c:v>
                </c:pt>
                <c:pt idx="4">
                  <c:v>950.58389032147795</c:v>
                </c:pt>
              </c:numCache>
            </c:numRef>
          </c:val>
          <c:extLst>
            <c:ext xmlns:c16="http://schemas.microsoft.com/office/drawing/2014/chart" uri="{C3380CC4-5D6E-409C-BE32-E72D297353CC}">
              <c16:uniqueId val="{00000000-5208-4E41-A84A-3F89DF0571A9}"/>
            </c:ext>
          </c:extLst>
        </c:ser>
        <c:ser>
          <c:idx val="1"/>
          <c:order val="1"/>
          <c:tx>
            <c:strRef>
              <c:f>Лист1!$C$1</c:f>
              <c:strCache>
                <c:ptCount val="1"/>
                <c:pt idx="0">
                  <c:v>Gross life insurance premiums, millions USD</c:v>
                </c:pt>
              </c:strCache>
            </c:strRef>
          </c:tx>
          <c:spPr>
            <a:solidFill>
              <a:schemeClr val="accent2"/>
            </a:solidFill>
            <a:ln>
              <a:noFill/>
            </a:ln>
            <a:effectLst/>
            <a:sp3d/>
          </c:spPr>
          <c:invertIfNegative val="0"/>
          <c:dLbls>
            <c:spPr>
              <a:noFill/>
              <a:ln>
                <a:noFill/>
              </a:ln>
              <a:effectLst/>
            </c:spPr>
            <c:txPr>
              <a:bodyPr rot="0" spcFirstLastPara="1" vertOverflow="ellipsis" vert="horz" wrap="square" anchor="ctr" anchorCtr="0"/>
              <a:lstStyle/>
              <a:p>
                <a:pPr>
                  <a:defRPr sz="1100" b="1" i="0" u="none" strike="noStrike" kern="1200" baseline="0">
                    <a:solidFill>
                      <a:srgbClr val="FFFF00"/>
                    </a:solidFill>
                    <a:latin typeface="+mj-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Лист1!$A$2:$A$6</c:f>
              <c:numCache>
                <c:formatCode>General</c:formatCode>
                <c:ptCount val="5"/>
                <c:pt idx="0">
                  <c:v>2018</c:v>
                </c:pt>
                <c:pt idx="1">
                  <c:v>2019</c:v>
                </c:pt>
                <c:pt idx="2">
                  <c:v>2020</c:v>
                </c:pt>
                <c:pt idx="3">
                  <c:v>2021</c:v>
                </c:pt>
                <c:pt idx="4">
                  <c:v>2022</c:v>
                </c:pt>
              </c:numCache>
            </c:numRef>
          </c:cat>
          <c:val>
            <c:numRef>
              <c:f>Лист1!$C$2:$C$6</c:f>
              <c:numCache>
                <c:formatCode>_-* #\ ##0.0\ _₽_-;\-* #\ ##0.0\ _₽_-;_-* "-"?\ _₽_-;_-@_-</c:formatCode>
                <c:ptCount val="5"/>
                <c:pt idx="0">
                  <c:v>140.73766813260667</c:v>
                </c:pt>
                <c:pt idx="1">
                  <c:v>198.36839845427224</c:v>
                </c:pt>
                <c:pt idx="2">
                  <c:v>177.63309212505087</c:v>
                </c:pt>
                <c:pt idx="3">
                  <c:v>215.71500771362523</c:v>
                </c:pt>
                <c:pt idx="4">
                  <c:v>132.74177690915153</c:v>
                </c:pt>
              </c:numCache>
            </c:numRef>
          </c:val>
          <c:extLst>
            <c:ext xmlns:c16="http://schemas.microsoft.com/office/drawing/2014/chart" uri="{C3380CC4-5D6E-409C-BE32-E72D297353CC}">
              <c16:uniqueId val="{00000001-5208-4E41-A84A-3F89DF0571A9}"/>
            </c:ext>
          </c:extLst>
        </c:ser>
        <c:dLbls>
          <c:showLegendKey val="0"/>
          <c:showVal val="0"/>
          <c:showCatName val="0"/>
          <c:showSerName val="0"/>
          <c:showPercent val="0"/>
          <c:showBubbleSize val="0"/>
        </c:dLbls>
        <c:gapWidth val="80"/>
        <c:shape val="box"/>
        <c:axId val="38179199"/>
        <c:axId val="38194591"/>
        <c:axId val="0"/>
      </c:bar3DChart>
      <c:catAx>
        <c:axId val="3817919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mj-lt"/>
                <a:ea typeface="+mn-ea"/>
                <a:cs typeface="+mn-cs"/>
              </a:defRPr>
            </a:pPr>
            <a:endParaRPr lang="ru-RU"/>
          </a:p>
        </c:txPr>
        <c:crossAx val="38194591"/>
        <c:crosses val="autoZero"/>
        <c:auto val="1"/>
        <c:lblAlgn val="ctr"/>
        <c:lblOffset val="100"/>
        <c:noMultiLvlLbl val="0"/>
      </c:catAx>
      <c:valAx>
        <c:axId val="3819459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mj-lt"/>
                <a:ea typeface="+mn-ea"/>
                <a:cs typeface="+mn-cs"/>
              </a:defRPr>
            </a:pPr>
            <a:endParaRPr lang="ru-RU"/>
          </a:p>
        </c:txPr>
        <c:crossAx val="38179199"/>
        <c:crosses val="autoZero"/>
        <c:crossBetween val="between"/>
      </c:valAx>
      <c:spPr>
        <a:noFill/>
        <a:ln>
          <a:noFill/>
        </a:ln>
        <a:effectLst/>
      </c:spPr>
    </c:plotArea>
    <c:legend>
      <c:legendPos val="b"/>
      <c:layout>
        <c:manualLayout>
          <c:xMode val="edge"/>
          <c:yMode val="edge"/>
          <c:x val="3.4594198163840864E-2"/>
          <c:y val="0.85430358705161857"/>
          <c:w val="0.92403741657610328"/>
          <c:h val="0.12347419072615921"/>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j-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mj-lt"/>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73215480417891E-2"/>
          <c:y val="5.488888888888889E-2"/>
          <c:w val="0.91356196284287994"/>
          <c:h val="0.86469728783902011"/>
        </c:manualLayout>
      </c:layout>
      <c:barChart>
        <c:barDir val="col"/>
        <c:grouping val="clustered"/>
        <c:varyColors val="0"/>
        <c:ser>
          <c:idx val="0"/>
          <c:order val="0"/>
          <c:tx>
            <c:strRef>
              <c:f>Лист1!$B$1</c:f>
              <c:strCache>
                <c:ptCount val="1"/>
                <c:pt idx="0">
                  <c:v>Количество СК</c:v>
                </c:pt>
              </c:strCache>
            </c:strRef>
          </c:tx>
          <c:spPr>
            <a:gradFill flip="none" rotWithShape="1">
              <a:gsLst>
                <a:gs pos="55000">
                  <a:srgbClr val="FFFF00"/>
                </a:gs>
                <a:gs pos="100000">
                  <a:srgbClr val="FFFF00"/>
                </a:gs>
                <a:gs pos="50000">
                  <a:schemeClr val="bg2">
                    <a:lumMod val="50000"/>
                  </a:schemeClr>
                </a:gs>
                <a:gs pos="0">
                  <a:srgbClr val="0070C0"/>
                </a:gs>
              </a:gsLst>
              <a:lin ang="0" scaled="1"/>
              <a:tileRect/>
            </a:gradFill>
            <a:scene3d>
              <a:camera prst="orthographicFront"/>
              <a:lightRig rig="threePt" dir="t"/>
            </a:scene3d>
            <a:sp3d>
              <a:bevelT/>
            </a:sp3d>
          </c:spPr>
          <c:invertIfNegative val="0"/>
          <c:dLbls>
            <c:spPr>
              <a:solidFill>
                <a:schemeClr val="accent1">
                  <a:lumMod val="20000"/>
                  <a:lumOff val="80000"/>
                </a:schemeClr>
              </a:solidFill>
              <a:effectLst>
                <a:outerShdw blurRad="50800" dist="38100" dir="2700000" algn="tl" rotWithShape="0">
                  <a:prstClr val="black">
                    <a:alpha val="40000"/>
                  </a:prstClr>
                </a:outerShdw>
              </a:effectLst>
            </c:spPr>
            <c:txPr>
              <a:bodyPr wrap="square" lIns="38100" tIns="19050" rIns="38100" bIns="19050" anchor="ctr">
                <a:spAutoFit/>
              </a:bodyPr>
              <a:lstStyle/>
              <a:p>
                <a:pPr>
                  <a:defRPr>
                    <a:solidFill>
                      <a:srgbClr val="648854"/>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Лист1!$A$2:$A$4</c:f>
              <c:numCache>
                <c:formatCode>General</c:formatCode>
                <c:ptCount val="3"/>
                <c:pt idx="0">
                  <c:v>2020</c:v>
                </c:pt>
                <c:pt idx="1">
                  <c:v>2021</c:v>
                </c:pt>
                <c:pt idx="2">
                  <c:v>2022</c:v>
                </c:pt>
              </c:numCache>
            </c:numRef>
          </c:cat>
          <c:val>
            <c:numRef>
              <c:f>Лист1!$B$2:$B$4</c:f>
              <c:numCache>
                <c:formatCode>General</c:formatCode>
                <c:ptCount val="3"/>
                <c:pt idx="0">
                  <c:v>210</c:v>
                </c:pt>
                <c:pt idx="1">
                  <c:v>155</c:v>
                </c:pt>
                <c:pt idx="2">
                  <c:v>126</c:v>
                </c:pt>
              </c:numCache>
            </c:numRef>
          </c:val>
          <c:extLst>
            <c:ext xmlns:c16="http://schemas.microsoft.com/office/drawing/2014/chart" uri="{C3380CC4-5D6E-409C-BE32-E72D297353CC}">
              <c16:uniqueId val="{00000000-506B-4C8B-8C18-A62BC41DB2D9}"/>
            </c:ext>
          </c:extLst>
        </c:ser>
        <c:dLbls>
          <c:showLegendKey val="0"/>
          <c:showVal val="0"/>
          <c:showCatName val="0"/>
          <c:showSerName val="0"/>
          <c:showPercent val="0"/>
          <c:showBubbleSize val="0"/>
        </c:dLbls>
        <c:gapWidth val="96"/>
        <c:axId val="180217856"/>
        <c:axId val="293061184"/>
      </c:barChart>
      <c:catAx>
        <c:axId val="180217856"/>
        <c:scaling>
          <c:orientation val="minMax"/>
        </c:scaling>
        <c:delete val="0"/>
        <c:axPos val="b"/>
        <c:numFmt formatCode="General" sourceLinked="1"/>
        <c:majorTickMark val="out"/>
        <c:minorTickMark val="none"/>
        <c:tickLblPos val="nextTo"/>
        <c:txPr>
          <a:bodyPr/>
          <a:lstStyle/>
          <a:p>
            <a:pPr>
              <a:defRPr sz="1200">
                <a:effectLst/>
              </a:defRPr>
            </a:pPr>
            <a:endParaRPr lang="ru-RU"/>
          </a:p>
        </c:txPr>
        <c:crossAx val="293061184"/>
        <c:crosses val="autoZero"/>
        <c:auto val="1"/>
        <c:lblAlgn val="ctr"/>
        <c:lblOffset val="100"/>
        <c:noMultiLvlLbl val="0"/>
      </c:catAx>
      <c:valAx>
        <c:axId val="293061184"/>
        <c:scaling>
          <c:orientation val="minMax"/>
          <c:max val="250"/>
          <c:min val="0"/>
        </c:scaling>
        <c:delete val="0"/>
        <c:axPos val="l"/>
        <c:majorGridlines/>
        <c:numFmt formatCode="General" sourceLinked="1"/>
        <c:majorTickMark val="out"/>
        <c:minorTickMark val="none"/>
        <c:tickLblPos val="nextTo"/>
        <c:txPr>
          <a:bodyPr/>
          <a:lstStyle/>
          <a:p>
            <a:pPr>
              <a:defRPr>
                <a:solidFill>
                  <a:srgbClr val="559C34"/>
                </a:solidFill>
              </a:defRPr>
            </a:pPr>
            <a:endParaRPr lang="ru-RU"/>
          </a:p>
        </c:txPr>
        <c:crossAx val="180217856"/>
        <c:crosses val="autoZero"/>
        <c:crossBetween val="between"/>
        <c:majorUnit val="50"/>
      </c:valAx>
    </c:plotArea>
    <c:plotVisOnly val="1"/>
    <c:dispBlanksAs val="gap"/>
    <c:showDLblsOverMax val="0"/>
  </c:chart>
  <c:spPr>
    <a:noFill/>
  </c:spPr>
  <c:txPr>
    <a:bodyPr/>
    <a:lstStyle/>
    <a:p>
      <a:pPr>
        <a:defRPr sz="1400" b="1">
          <a:latin typeface="+mj-lt"/>
        </a:defRPr>
      </a:pPr>
      <a:endParaRPr lang="ru-RU"/>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25530212618427"/>
          <c:y val="3.4853018372703409E-2"/>
          <c:w val="0.8159667171154833"/>
          <c:h val="0.89227471566054239"/>
        </c:manualLayout>
      </c:layout>
      <c:doughnutChart>
        <c:varyColors val="1"/>
        <c:ser>
          <c:idx val="0"/>
          <c:order val="0"/>
          <c:tx>
            <c:strRef>
              <c:f>Лист1!$B$1</c:f>
              <c:strCache>
                <c:ptCount val="1"/>
                <c:pt idx="0">
                  <c:v>2018</c:v>
                </c:pt>
              </c:strCache>
            </c:strRef>
          </c:tx>
          <c:spPr>
            <a:scene3d>
              <a:camera prst="orthographicFront"/>
              <a:lightRig rig="threePt" dir="t"/>
            </a:scene3d>
            <a:sp3d>
              <a:bevelT/>
            </a:sp3d>
          </c:spPr>
          <c:dPt>
            <c:idx val="0"/>
            <c:bubble3D val="0"/>
            <c:spPr>
              <a:solidFill>
                <a:schemeClr val="accent1"/>
              </a:solidFill>
              <a:ln w="19050">
                <a:solidFill>
                  <a:schemeClr val="lt1"/>
                </a:solidFill>
              </a:ln>
              <a:effectLst/>
              <a:scene3d>
                <a:camera prst="orthographicFront"/>
                <a:lightRig rig="threePt" dir="t"/>
              </a:scene3d>
              <a:sp3d>
                <a:bevelT/>
              </a:sp3d>
            </c:spPr>
            <c:extLst>
              <c:ext xmlns:c16="http://schemas.microsoft.com/office/drawing/2014/chart" uri="{C3380CC4-5D6E-409C-BE32-E72D297353CC}">
                <c16:uniqueId val="{00000001-CD96-4696-9BB0-AE2B36640606}"/>
              </c:ext>
            </c:extLst>
          </c:dPt>
          <c:dPt>
            <c:idx val="1"/>
            <c:bubble3D val="0"/>
            <c:spPr>
              <a:solidFill>
                <a:schemeClr val="accent2"/>
              </a:solidFill>
              <a:ln w="19050">
                <a:solidFill>
                  <a:schemeClr val="lt1"/>
                </a:solidFill>
              </a:ln>
              <a:effectLst/>
              <a:scene3d>
                <a:camera prst="orthographicFront"/>
                <a:lightRig rig="threePt" dir="t"/>
              </a:scene3d>
              <a:sp3d>
                <a:bevelT/>
              </a:sp3d>
            </c:spPr>
            <c:extLst>
              <c:ext xmlns:c16="http://schemas.microsoft.com/office/drawing/2014/chart" uri="{C3380CC4-5D6E-409C-BE32-E72D297353CC}">
                <c16:uniqueId val="{00000003-CD96-4696-9BB0-AE2B36640606}"/>
              </c:ext>
            </c:extLst>
          </c:dPt>
          <c:dLbls>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j-lt"/>
                    <a:ea typeface="+mn-ea"/>
                    <a:cs typeface="+mn-cs"/>
                  </a:defRPr>
                </a:pPr>
                <a:endParaRPr lang="ru-RU"/>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Лист1!$A$2:$A$3</c:f>
              <c:strCache>
                <c:ptCount val="2"/>
                <c:pt idx="0">
                  <c:v>Life</c:v>
                </c:pt>
                <c:pt idx="1">
                  <c:v>Non-Life</c:v>
                </c:pt>
              </c:strCache>
            </c:strRef>
          </c:cat>
          <c:val>
            <c:numRef>
              <c:f>Лист1!$B$2:$B$3</c:f>
              <c:numCache>
                <c:formatCode>0.00</c:formatCode>
                <c:ptCount val="2"/>
                <c:pt idx="0">
                  <c:v>3.89678171</c:v>
                </c:pt>
                <c:pt idx="1">
                  <c:v>45.113036520000001</c:v>
                </c:pt>
              </c:numCache>
            </c:numRef>
          </c:val>
          <c:extLst>
            <c:ext xmlns:c16="http://schemas.microsoft.com/office/drawing/2014/chart" uri="{C3380CC4-5D6E-409C-BE32-E72D297353CC}">
              <c16:uniqueId val="{00000004-CD96-4696-9BB0-AE2B36640606}"/>
            </c:ext>
          </c:extLst>
        </c:ser>
        <c:ser>
          <c:idx val="1"/>
          <c:order val="1"/>
          <c:tx>
            <c:strRef>
              <c:f>Лист1!$C$1</c:f>
              <c:strCache>
                <c:ptCount val="1"/>
                <c:pt idx="0">
                  <c:v>2019</c:v>
                </c:pt>
              </c:strCache>
            </c:strRef>
          </c:tx>
          <c:spPr>
            <a:scene3d>
              <a:camera prst="orthographicFront"/>
              <a:lightRig rig="threePt" dir="t"/>
            </a:scene3d>
            <a:sp3d>
              <a:bevelT/>
            </a:sp3d>
          </c:spPr>
          <c:dPt>
            <c:idx val="0"/>
            <c:bubble3D val="0"/>
            <c:spPr>
              <a:solidFill>
                <a:schemeClr val="accent1"/>
              </a:solidFill>
              <a:ln w="19050">
                <a:solidFill>
                  <a:schemeClr val="lt1"/>
                </a:solidFill>
              </a:ln>
              <a:effectLst/>
              <a:scene3d>
                <a:camera prst="orthographicFront"/>
                <a:lightRig rig="threePt" dir="t"/>
              </a:scene3d>
              <a:sp3d>
                <a:bevelT/>
              </a:sp3d>
            </c:spPr>
            <c:extLst>
              <c:ext xmlns:c16="http://schemas.microsoft.com/office/drawing/2014/chart" uri="{C3380CC4-5D6E-409C-BE32-E72D297353CC}">
                <c16:uniqueId val="{00000006-CD96-4696-9BB0-AE2B36640606}"/>
              </c:ext>
            </c:extLst>
          </c:dPt>
          <c:dPt>
            <c:idx val="1"/>
            <c:bubble3D val="0"/>
            <c:spPr>
              <a:solidFill>
                <a:schemeClr val="accent2"/>
              </a:solidFill>
              <a:ln w="19050">
                <a:solidFill>
                  <a:schemeClr val="lt1"/>
                </a:solidFill>
              </a:ln>
              <a:effectLst/>
              <a:scene3d>
                <a:camera prst="orthographicFront"/>
                <a:lightRig rig="threePt" dir="t"/>
              </a:scene3d>
              <a:sp3d>
                <a:bevelT/>
              </a:sp3d>
            </c:spPr>
            <c:extLst>
              <c:ext xmlns:c16="http://schemas.microsoft.com/office/drawing/2014/chart" uri="{C3380CC4-5D6E-409C-BE32-E72D297353CC}">
                <c16:uniqueId val="{00000008-CD96-4696-9BB0-AE2B36640606}"/>
              </c:ext>
            </c:extLst>
          </c:dPt>
          <c:dLbls>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j-lt"/>
                    <a:ea typeface="+mn-ea"/>
                    <a:cs typeface="+mn-cs"/>
                  </a:defRPr>
                </a:pPr>
                <a:endParaRPr lang="ru-RU"/>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Лист1!$A$2:$A$3</c:f>
              <c:strCache>
                <c:ptCount val="2"/>
                <c:pt idx="0">
                  <c:v>Life</c:v>
                </c:pt>
                <c:pt idx="1">
                  <c:v>Non-Life</c:v>
                </c:pt>
              </c:strCache>
            </c:strRef>
          </c:cat>
          <c:val>
            <c:numRef>
              <c:f>Лист1!$C$2:$C$3</c:f>
              <c:numCache>
                <c:formatCode>0.00</c:formatCode>
                <c:ptCount val="2"/>
                <c:pt idx="0">
                  <c:v>4.626595</c:v>
                </c:pt>
                <c:pt idx="1">
                  <c:v>45.641313029999999</c:v>
                </c:pt>
              </c:numCache>
            </c:numRef>
          </c:val>
          <c:extLst>
            <c:ext xmlns:c16="http://schemas.microsoft.com/office/drawing/2014/chart" uri="{C3380CC4-5D6E-409C-BE32-E72D297353CC}">
              <c16:uniqueId val="{00000009-CD96-4696-9BB0-AE2B36640606}"/>
            </c:ext>
          </c:extLst>
        </c:ser>
        <c:ser>
          <c:idx val="2"/>
          <c:order val="2"/>
          <c:tx>
            <c:strRef>
              <c:f>Лист1!$D$1</c:f>
              <c:strCache>
                <c:ptCount val="1"/>
                <c:pt idx="0">
                  <c:v>2020</c:v>
                </c:pt>
              </c:strCache>
            </c:strRef>
          </c:tx>
          <c:spPr>
            <a:scene3d>
              <a:camera prst="orthographicFront"/>
              <a:lightRig rig="threePt" dir="t"/>
            </a:scene3d>
            <a:sp3d>
              <a:bevelT/>
            </a:sp3d>
          </c:spPr>
          <c:dPt>
            <c:idx val="0"/>
            <c:bubble3D val="0"/>
            <c:spPr>
              <a:solidFill>
                <a:schemeClr val="accent1"/>
              </a:solidFill>
              <a:ln w="19050">
                <a:solidFill>
                  <a:schemeClr val="lt1"/>
                </a:solidFill>
              </a:ln>
              <a:effectLst/>
              <a:scene3d>
                <a:camera prst="orthographicFront"/>
                <a:lightRig rig="threePt" dir="t"/>
              </a:scene3d>
              <a:sp3d>
                <a:bevelT/>
              </a:sp3d>
            </c:spPr>
            <c:extLst>
              <c:ext xmlns:c16="http://schemas.microsoft.com/office/drawing/2014/chart" uri="{C3380CC4-5D6E-409C-BE32-E72D297353CC}">
                <c16:uniqueId val="{0000000B-CD96-4696-9BB0-AE2B36640606}"/>
              </c:ext>
            </c:extLst>
          </c:dPt>
          <c:dPt>
            <c:idx val="1"/>
            <c:bubble3D val="0"/>
            <c:spPr>
              <a:solidFill>
                <a:schemeClr val="accent2"/>
              </a:solidFill>
              <a:ln w="19050">
                <a:solidFill>
                  <a:schemeClr val="lt1"/>
                </a:solidFill>
              </a:ln>
              <a:effectLst/>
              <a:scene3d>
                <a:camera prst="orthographicFront"/>
                <a:lightRig rig="threePt" dir="t"/>
              </a:scene3d>
              <a:sp3d>
                <a:bevelT/>
              </a:sp3d>
            </c:spPr>
            <c:extLst>
              <c:ext xmlns:c16="http://schemas.microsoft.com/office/drawing/2014/chart" uri="{C3380CC4-5D6E-409C-BE32-E72D297353CC}">
                <c16:uniqueId val="{0000000D-CD96-4696-9BB0-AE2B36640606}"/>
              </c:ext>
            </c:extLst>
          </c:dPt>
          <c:dLbls>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j-lt"/>
                    <a:ea typeface="+mn-ea"/>
                    <a:cs typeface="+mn-cs"/>
                  </a:defRPr>
                </a:pPr>
                <a:endParaRPr lang="ru-RU"/>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Лист1!$A$2:$A$3</c:f>
              <c:strCache>
                <c:ptCount val="2"/>
                <c:pt idx="0">
                  <c:v>Life</c:v>
                </c:pt>
                <c:pt idx="1">
                  <c:v>Non-Life</c:v>
                </c:pt>
              </c:strCache>
            </c:strRef>
          </c:cat>
          <c:val>
            <c:numRef>
              <c:f>Лист1!$D$2:$D$3</c:f>
              <c:numCache>
                <c:formatCode>0.00</c:formatCode>
                <c:ptCount val="2"/>
                <c:pt idx="0">
                  <c:v>5.01849356476</c:v>
                </c:pt>
                <c:pt idx="1">
                  <c:v>40.157440501300002</c:v>
                </c:pt>
              </c:numCache>
            </c:numRef>
          </c:val>
          <c:extLst>
            <c:ext xmlns:c16="http://schemas.microsoft.com/office/drawing/2014/chart" uri="{C3380CC4-5D6E-409C-BE32-E72D297353CC}">
              <c16:uniqueId val="{0000000E-CD96-4696-9BB0-AE2B36640606}"/>
            </c:ext>
          </c:extLst>
        </c:ser>
        <c:ser>
          <c:idx val="3"/>
          <c:order val="3"/>
          <c:tx>
            <c:strRef>
              <c:f>Лист1!$E$1</c:f>
              <c:strCache>
                <c:ptCount val="1"/>
                <c:pt idx="0">
                  <c:v>2021</c:v>
                </c:pt>
              </c:strCache>
            </c:strRef>
          </c:tx>
          <c:spPr>
            <a:scene3d>
              <a:camera prst="orthographicFront"/>
              <a:lightRig rig="threePt" dir="t"/>
            </a:scene3d>
            <a:sp3d>
              <a:bevelT/>
            </a:sp3d>
          </c:spPr>
          <c:dPt>
            <c:idx val="0"/>
            <c:bubble3D val="0"/>
            <c:spPr>
              <a:solidFill>
                <a:schemeClr val="accent1"/>
              </a:solidFill>
              <a:ln w="19050">
                <a:solidFill>
                  <a:schemeClr val="lt1"/>
                </a:solidFill>
              </a:ln>
              <a:effectLst/>
              <a:scene3d>
                <a:camera prst="orthographicFront"/>
                <a:lightRig rig="threePt" dir="t"/>
              </a:scene3d>
              <a:sp3d>
                <a:bevelT/>
              </a:sp3d>
            </c:spPr>
            <c:extLst>
              <c:ext xmlns:c16="http://schemas.microsoft.com/office/drawing/2014/chart" uri="{C3380CC4-5D6E-409C-BE32-E72D297353CC}">
                <c16:uniqueId val="{00000010-CD96-4696-9BB0-AE2B36640606}"/>
              </c:ext>
            </c:extLst>
          </c:dPt>
          <c:dPt>
            <c:idx val="1"/>
            <c:bubble3D val="0"/>
            <c:spPr>
              <a:solidFill>
                <a:schemeClr val="accent2"/>
              </a:solidFill>
              <a:ln w="19050">
                <a:solidFill>
                  <a:schemeClr val="lt1"/>
                </a:solidFill>
              </a:ln>
              <a:effectLst/>
              <a:scene3d>
                <a:camera prst="orthographicFront"/>
                <a:lightRig rig="threePt" dir="t"/>
              </a:scene3d>
              <a:sp3d>
                <a:bevelT/>
              </a:sp3d>
            </c:spPr>
            <c:extLst>
              <c:ext xmlns:c16="http://schemas.microsoft.com/office/drawing/2014/chart" uri="{C3380CC4-5D6E-409C-BE32-E72D297353CC}">
                <c16:uniqueId val="{00000012-CD96-4696-9BB0-AE2B36640606}"/>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j-lt"/>
                    <a:ea typeface="+mn-ea"/>
                    <a:cs typeface="+mn-cs"/>
                  </a:defRPr>
                </a:pPr>
                <a:endParaRPr lang="ru-RU"/>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Лист1!$A$2:$A$3</c:f>
              <c:strCache>
                <c:ptCount val="2"/>
                <c:pt idx="0">
                  <c:v>Life</c:v>
                </c:pt>
                <c:pt idx="1">
                  <c:v>Non-Life</c:v>
                </c:pt>
              </c:strCache>
            </c:strRef>
          </c:cat>
          <c:val>
            <c:numRef>
              <c:f>Лист1!$E$2:$E$3</c:f>
              <c:numCache>
                <c:formatCode>0.00</c:formatCode>
                <c:ptCount val="2"/>
                <c:pt idx="0">
                  <c:v>5.8820226932399997</c:v>
                </c:pt>
                <c:pt idx="1">
                  <c:v>43.010509854769992</c:v>
                </c:pt>
              </c:numCache>
            </c:numRef>
          </c:val>
          <c:extLst>
            <c:ext xmlns:c16="http://schemas.microsoft.com/office/drawing/2014/chart" uri="{C3380CC4-5D6E-409C-BE32-E72D297353CC}">
              <c16:uniqueId val="{00000013-CD96-4696-9BB0-AE2B36640606}"/>
            </c:ext>
          </c:extLst>
        </c:ser>
        <c:ser>
          <c:idx val="4"/>
          <c:order val="4"/>
          <c:tx>
            <c:strRef>
              <c:f>Лист1!$F$1</c:f>
              <c:strCache>
                <c:ptCount val="1"/>
                <c:pt idx="0">
                  <c:v>2022</c:v>
                </c:pt>
              </c:strCache>
            </c:strRef>
          </c:tx>
          <c:spPr>
            <a:scene3d>
              <a:camera prst="orthographicFront"/>
              <a:lightRig rig="threePt" dir="t"/>
            </a:scene3d>
            <a:sp3d>
              <a:bevelT/>
            </a:sp3d>
          </c:spPr>
          <c:dPt>
            <c:idx val="0"/>
            <c:bubble3D val="0"/>
            <c:spPr>
              <a:solidFill>
                <a:schemeClr val="accent1"/>
              </a:solidFill>
              <a:ln w="19050">
                <a:solidFill>
                  <a:schemeClr val="lt1"/>
                </a:solidFill>
              </a:ln>
              <a:effectLst/>
              <a:scene3d>
                <a:camera prst="orthographicFront"/>
                <a:lightRig rig="threePt" dir="t"/>
              </a:scene3d>
              <a:sp3d>
                <a:bevelT/>
              </a:sp3d>
            </c:spPr>
            <c:extLst>
              <c:ext xmlns:c16="http://schemas.microsoft.com/office/drawing/2014/chart" uri="{C3380CC4-5D6E-409C-BE32-E72D297353CC}">
                <c16:uniqueId val="{00000015-CD96-4696-9BB0-AE2B36640606}"/>
              </c:ext>
            </c:extLst>
          </c:dPt>
          <c:dPt>
            <c:idx val="1"/>
            <c:bubble3D val="0"/>
            <c:spPr>
              <a:solidFill>
                <a:schemeClr val="accent2"/>
              </a:solidFill>
              <a:ln w="19050">
                <a:solidFill>
                  <a:schemeClr val="lt1"/>
                </a:solidFill>
              </a:ln>
              <a:effectLst/>
              <a:scene3d>
                <a:camera prst="orthographicFront"/>
                <a:lightRig rig="threePt" dir="t"/>
              </a:scene3d>
              <a:sp3d>
                <a:bevelT/>
              </a:sp3d>
            </c:spPr>
            <c:extLst>
              <c:ext xmlns:c16="http://schemas.microsoft.com/office/drawing/2014/chart" uri="{C3380CC4-5D6E-409C-BE32-E72D297353CC}">
                <c16:uniqueId val="{00000017-CD96-4696-9BB0-AE2B36640606}"/>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j-lt"/>
                    <a:ea typeface="+mn-ea"/>
                    <a:cs typeface="+mn-cs"/>
                  </a:defRPr>
                </a:pPr>
                <a:endParaRPr lang="ru-RU"/>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Лист1!$A$2:$A$3</c:f>
              <c:strCache>
                <c:ptCount val="2"/>
                <c:pt idx="0">
                  <c:v>Life</c:v>
                </c:pt>
                <c:pt idx="1">
                  <c:v>Non-Life</c:v>
                </c:pt>
              </c:strCache>
            </c:strRef>
          </c:cat>
          <c:val>
            <c:numRef>
              <c:f>Лист1!$F$2:$F$3</c:f>
              <c:numCache>
                <c:formatCode>_-* #\ ##0.0000_-;\-* #\ ##0.0000_-;_-* "-"??_-;_-@_-</c:formatCode>
                <c:ptCount val="2"/>
                <c:pt idx="0">
                  <c:v>4.8541809430799994</c:v>
                </c:pt>
                <c:pt idx="1">
                  <c:v>34.761522051610001</c:v>
                </c:pt>
              </c:numCache>
            </c:numRef>
          </c:val>
          <c:extLst>
            <c:ext xmlns:c16="http://schemas.microsoft.com/office/drawing/2014/chart" uri="{C3380CC4-5D6E-409C-BE32-E72D297353CC}">
              <c16:uniqueId val="{00000018-CD96-4696-9BB0-AE2B36640606}"/>
            </c:ext>
          </c:extLst>
        </c:ser>
        <c:dLbls>
          <c:showLegendKey val="0"/>
          <c:showVal val="0"/>
          <c:showCatName val="0"/>
          <c:showSerName val="0"/>
          <c:showPercent val="1"/>
          <c:showBubbleSize val="0"/>
          <c:showLeaderLines val="1"/>
        </c:dLbls>
        <c:firstSliceAng val="0"/>
        <c:holeSize val="32"/>
      </c:doughnutChart>
      <c:spPr>
        <a:noFill/>
        <a:ln>
          <a:noFill/>
        </a:ln>
        <a:effectLst/>
      </c:spPr>
    </c:plotArea>
    <c:legend>
      <c:legendPos val="b"/>
      <c:layout>
        <c:manualLayout>
          <c:xMode val="edge"/>
          <c:yMode val="edge"/>
          <c:x val="5.1854360711261649E-2"/>
          <c:y val="0.91764304461942259"/>
          <c:w val="0.44623414029215863"/>
          <c:h val="7.9568970545348491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j-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tx1"/>
          </a:solidFill>
          <a:latin typeface="+mj-lt"/>
        </a:defRPr>
      </a:pPr>
      <a:endParaRPr lang="ru-RU"/>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25530212618427"/>
          <c:y val="3.4853018372703409E-2"/>
          <c:w val="0.8159667171154833"/>
          <c:h val="0.89227471566054239"/>
        </c:manualLayout>
      </c:layout>
      <c:doughnutChart>
        <c:varyColors val="1"/>
        <c:ser>
          <c:idx val="0"/>
          <c:order val="0"/>
          <c:tx>
            <c:strRef>
              <c:f>Лист1!$B$1</c:f>
              <c:strCache>
                <c:ptCount val="1"/>
                <c:pt idx="0">
                  <c:v>2018</c:v>
                </c:pt>
              </c:strCache>
            </c:strRef>
          </c:tx>
          <c:spPr>
            <a:scene3d>
              <a:camera prst="orthographicFront"/>
              <a:lightRig rig="threePt" dir="t"/>
            </a:scene3d>
            <a:sp3d>
              <a:bevelT/>
            </a:sp3d>
          </c:spPr>
          <c:dPt>
            <c:idx val="0"/>
            <c:bubble3D val="0"/>
            <c:spPr>
              <a:solidFill>
                <a:schemeClr val="accent1"/>
              </a:solidFill>
              <a:ln w="19050">
                <a:solidFill>
                  <a:schemeClr val="lt1"/>
                </a:solidFill>
              </a:ln>
              <a:effectLst/>
              <a:scene3d>
                <a:camera prst="orthographicFront"/>
                <a:lightRig rig="threePt" dir="t"/>
              </a:scene3d>
              <a:sp3d>
                <a:bevelT/>
              </a:sp3d>
            </c:spPr>
            <c:extLst>
              <c:ext xmlns:c16="http://schemas.microsoft.com/office/drawing/2014/chart" uri="{C3380CC4-5D6E-409C-BE32-E72D297353CC}">
                <c16:uniqueId val="{00000001-B469-465D-A4A8-771BC0039B82}"/>
              </c:ext>
            </c:extLst>
          </c:dPt>
          <c:dPt>
            <c:idx val="1"/>
            <c:bubble3D val="0"/>
            <c:spPr>
              <a:solidFill>
                <a:schemeClr val="accent2"/>
              </a:solidFill>
              <a:ln w="19050">
                <a:solidFill>
                  <a:schemeClr val="lt1"/>
                </a:solidFill>
              </a:ln>
              <a:effectLst/>
              <a:scene3d>
                <a:camera prst="orthographicFront"/>
                <a:lightRig rig="threePt" dir="t"/>
              </a:scene3d>
              <a:sp3d>
                <a:bevelT/>
              </a:sp3d>
            </c:spPr>
            <c:extLst>
              <c:ext xmlns:c16="http://schemas.microsoft.com/office/drawing/2014/chart" uri="{C3380CC4-5D6E-409C-BE32-E72D297353CC}">
                <c16:uniqueId val="{00000003-B469-465D-A4A8-771BC0039B82}"/>
              </c:ext>
            </c:extLst>
          </c:dPt>
          <c:dLbls>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j-lt"/>
                    <a:ea typeface="+mn-ea"/>
                    <a:cs typeface="+mn-cs"/>
                  </a:defRPr>
                </a:pPr>
                <a:endParaRPr lang="ru-RU"/>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Лист1!$A$2:$A$3</c:f>
              <c:strCache>
                <c:ptCount val="2"/>
                <c:pt idx="0">
                  <c:v>Life</c:v>
                </c:pt>
                <c:pt idx="1">
                  <c:v>Non-Life</c:v>
                </c:pt>
              </c:strCache>
            </c:strRef>
          </c:cat>
          <c:val>
            <c:numRef>
              <c:f>Лист1!$B$2:$B$3</c:f>
              <c:numCache>
                <c:formatCode>0.00</c:formatCode>
                <c:ptCount val="2"/>
                <c:pt idx="0">
                  <c:v>0.68207849999999992</c:v>
                </c:pt>
                <c:pt idx="1">
                  <c:v>10.264237530036374</c:v>
                </c:pt>
              </c:numCache>
            </c:numRef>
          </c:val>
          <c:extLst>
            <c:ext xmlns:c16="http://schemas.microsoft.com/office/drawing/2014/chart" uri="{C3380CC4-5D6E-409C-BE32-E72D297353CC}">
              <c16:uniqueId val="{00000004-B469-465D-A4A8-771BC0039B82}"/>
            </c:ext>
          </c:extLst>
        </c:ser>
        <c:ser>
          <c:idx val="1"/>
          <c:order val="1"/>
          <c:tx>
            <c:strRef>
              <c:f>Лист1!$C$1</c:f>
              <c:strCache>
                <c:ptCount val="1"/>
                <c:pt idx="0">
                  <c:v>2019</c:v>
                </c:pt>
              </c:strCache>
            </c:strRef>
          </c:tx>
          <c:spPr>
            <a:scene3d>
              <a:camera prst="orthographicFront"/>
              <a:lightRig rig="threePt" dir="t"/>
            </a:scene3d>
            <a:sp3d>
              <a:bevelT/>
            </a:sp3d>
          </c:spPr>
          <c:dPt>
            <c:idx val="0"/>
            <c:bubble3D val="0"/>
            <c:spPr>
              <a:solidFill>
                <a:schemeClr val="accent1"/>
              </a:solidFill>
              <a:ln w="19050">
                <a:solidFill>
                  <a:schemeClr val="lt1"/>
                </a:solidFill>
              </a:ln>
              <a:effectLst/>
              <a:scene3d>
                <a:camera prst="orthographicFront"/>
                <a:lightRig rig="threePt" dir="t"/>
              </a:scene3d>
              <a:sp3d>
                <a:bevelT/>
              </a:sp3d>
            </c:spPr>
            <c:extLst>
              <c:ext xmlns:c16="http://schemas.microsoft.com/office/drawing/2014/chart" uri="{C3380CC4-5D6E-409C-BE32-E72D297353CC}">
                <c16:uniqueId val="{00000006-B469-465D-A4A8-771BC0039B82}"/>
              </c:ext>
            </c:extLst>
          </c:dPt>
          <c:dPt>
            <c:idx val="1"/>
            <c:bubble3D val="0"/>
            <c:spPr>
              <a:solidFill>
                <a:schemeClr val="accent2"/>
              </a:solidFill>
              <a:ln w="19050">
                <a:solidFill>
                  <a:schemeClr val="lt1"/>
                </a:solidFill>
              </a:ln>
              <a:effectLst/>
              <a:scene3d>
                <a:camera prst="orthographicFront"/>
                <a:lightRig rig="threePt" dir="t"/>
              </a:scene3d>
              <a:sp3d>
                <a:bevelT/>
              </a:sp3d>
            </c:spPr>
            <c:extLst>
              <c:ext xmlns:c16="http://schemas.microsoft.com/office/drawing/2014/chart" uri="{C3380CC4-5D6E-409C-BE32-E72D297353CC}">
                <c16:uniqueId val="{00000008-B469-465D-A4A8-771BC0039B82}"/>
              </c:ext>
            </c:extLst>
          </c:dPt>
          <c:dLbls>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j-lt"/>
                    <a:ea typeface="+mn-ea"/>
                    <a:cs typeface="+mn-cs"/>
                  </a:defRPr>
                </a:pPr>
                <a:endParaRPr lang="ru-RU"/>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Лист1!$A$2:$A$3</c:f>
              <c:strCache>
                <c:ptCount val="2"/>
                <c:pt idx="0">
                  <c:v>Life</c:v>
                </c:pt>
                <c:pt idx="1">
                  <c:v>Non-Life</c:v>
                </c:pt>
              </c:strCache>
            </c:strRef>
          </c:cat>
          <c:val>
            <c:numRef>
              <c:f>Лист1!$C$2:$C$3</c:f>
              <c:numCache>
                <c:formatCode>0.00</c:formatCode>
                <c:ptCount val="2"/>
                <c:pt idx="0">
                  <c:v>0.57591729999999997</c:v>
                </c:pt>
                <c:pt idx="1">
                  <c:v>12.97911263433928</c:v>
                </c:pt>
              </c:numCache>
            </c:numRef>
          </c:val>
          <c:extLst>
            <c:ext xmlns:c16="http://schemas.microsoft.com/office/drawing/2014/chart" uri="{C3380CC4-5D6E-409C-BE32-E72D297353CC}">
              <c16:uniqueId val="{00000009-B469-465D-A4A8-771BC0039B82}"/>
            </c:ext>
          </c:extLst>
        </c:ser>
        <c:ser>
          <c:idx val="2"/>
          <c:order val="2"/>
          <c:tx>
            <c:strRef>
              <c:f>Лист1!$D$1</c:f>
              <c:strCache>
                <c:ptCount val="1"/>
                <c:pt idx="0">
                  <c:v>2020</c:v>
                </c:pt>
              </c:strCache>
            </c:strRef>
          </c:tx>
          <c:spPr>
            <a:scene3d>
              <a:camera prst="orthographicFront"/>
              <a:lightRig rig="threePt" dir="t"/>
            </a:scene3d>
            <a:sp3d>
              <a:bevelT/>
            </a:sp3d>
          </c:spPr>
          <c:dPt>
            <c:idx val="0"/>
            <c:bubble3D val="0"/>
            <c:spPr>
              <a:solidFill>
                <a:schemeClr val="accent1"/>
              </a:solidFill>
              <a:ln w="19050">
                <a:solidFill>
                  <a:schemeClr val="lt1"/>
                </a:solidFill>
              </a:ln>
              <a:effectLst/>
              <a:scene3d>
                <a:camera prst="orthographicFront"/>
                <a:lightRig rig="threePt" dir="t"/>
              </a:scene3d>
              <a:sp3d>
                <a:bevelT/>
              </a:sp3d>
            </c:spPr>
            <c:extLst>
              <c:ext xmlns:c16="http://schemas.microsoft.com/office/drawing/2014/chart" uri="{C3380CC4-5D6E-409C-BE32-E72D297353CC}">
                <c16:uniqueId val="{0000000B-B469-465D-A4A8-771BC0039B82}"/>
              </c:ext>
            </c:extLst>
          </c:dPt>
          <c:dPt>
            <c:idx val="1"/>
            <c:bubble3D val="0"/>
            <c:spPr>
              <a:solidFill>
                <a:schemeClr val="accent2"/>
              </a:solidFill>
              <a:ln w="19050">
                <a:solidFill>
                  <a:schemeClr val="lt1"/>
                </a:solidFill>
              </a:ln>
              <a:effectLst/>
              <a:scene3d>
                <a:camera prst="orthographicFront"/>
                <a:lightRig rig="threePt" dir="t"/>
              </a:scene3d>
              <a:sp3d>
                <a:bevelT/>
              </a:sp3d>
            </c:spPr>
            <c:extLst>
              <c:ext xmlns:c16="http://schemas.microsoft.com/office/drawing/2014/chart" uri="{C3380CC4-5D6E-409C-BE32-E72D297353CC}">
                <c16:uniqueId val="{0000000D-B469-465D-A4A8-771BC0039B82}"/>
              </c:ext>
            </c:extLst>
          </c:dPt>
          <c:dLbls>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j-lt"/>
                    <a:ea typeface="+mn-ea"/>
                    <a:cs typeface="+mn-cs"/>
                  </a:defRPr>
                </a:pPr>
                <a:endParaRPr lang="ru-RU"/>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Лист1!$A$2:$A$3</c:f>
              <c:strCache>
                <c:ptCount val="2"/>
                <c:pt idx="0">
                  <c:v>Life</c:v>
                </c:pt>
                <c:pt idx="1">
                  <c:v>Non-Life</c:v>
                </c:pt>
              </c:strCache>
            </c:strRef>
          </c:cat>
          <c:val>
            <c:numRef>
              <c:f>Лист1!$D$2:$D$3</c:f>
              <c:numCache>
                <c:formatCode>0.00</c:formatCode>
                <c:ptCount val="2"/>
                <c:pt idx="0">
                  <c:v>0.60845059190999995</c:v>
                </c:pt>
                <c:pt idx="1">
                  <c:v>13.870321123014101</c:v>
                </c:pt>
              </c:numCache>
            </c:numRef>
          </c:val>
          <c:extLst>
            <c:ext xmlns:c16="http://schemas.microsoft.com/office/drawing/2014/chart" uri="{C3380CC4-5D6E-409C-BE32-E72D297353CC}">
              <c16:uniqueId val="{0000000E-B469-465D-A4A8-771BC0039B82}"/>
            </c:ext>
          </c:extLst>
        </c:ser>
        <c:ser>
          <c:idx val="3"/>
          <c:order val="3"/>
          <c:tx>
            <c:strRef>
              <c:f>Лист1!$E$1</c:f>
              <c:strCache>
                <c:ptCount val="1"/>
                <c:pt idx="0">
                  <c:v>2021</c:v>
                </c:pt>
              </c:strCache>
            </c:strRef>
          </c:tx>
          <c:spPr>
            <a:scene3d>
              <a:camera prst="orthographicFront"/>
              <a:lightRig rig="threePt" dir="t"/>
            </a:scene3d>
            <a:sp3d>
              <a:bevelT/>
            </a:sp3d>
          </c:spPr>
          <c:dPt>
            <c:idx val="0"/>
            <c:bubble3D val="0"/>
            <c:spPr>
              <a:solidFill>
                <a:schemeClr val="accent1"/>
              </a:solidFill>
              <a:ln w="19050">
                <a:solidFill>
                  <a:schemeClr val="lt1"/>
                </a:solidFill>
              </a:ln>
              <a:effectLst/>
              <a:scene3d>
                <a:camera prst="orthographicFront"/>
                <a:lightRig rig="threePt" dir="t"/>
              </a:scene3d>
              <a:sp3d>
                <a:bevelT/>
              </a:sp3d>
            </c:spPr>
            <c:extLst>
              <c:ext xmlns:c16="http://schemas.microsoft.com/office/drawing/2014/chart" uri="{C3380CC4-5D6E-409C-BE32-E72D297353CC}">
                <c16:uniqueId val="{00000010-B469-465D-A4A8-771BC0039B82}"/>
              </c:ext>
            </c:extLst>
          </c:dPt>
          <c:dPt>
            <c:idx val="1"/>
            <c:bubble3D val="0"/>
            <c:spPr>
              <a:solidFill>
                <a:schemeClr val="accent2"/>
              </a:solidFill>
              <a:ln w="19050">
                <a:solidFill>
                  <a:schemeClr val="lt1"/>
                </a:solidFill>
              </a:ln>
              <a:effectLst/>
              <a:scene3d>
                <a:camera prst="orthographicFront"/>
                <a:lightRig rig="threePt" dir="t"/>
              </a:scene3d>
              <a:sp3d>
                <a:bevelT/>
              </a:sp3d>
            </c:spPr>
            <c:extLst>
              <c:ext xmlns:c16="http://schemas.microsoft.com/office/drawing/2014/chart" uri="{C3380CC4-5D6E-409C-BE32-E72D297353CC}">
                <c16:uniqueId val="{00000012-B469-465D-A4A8-771BC0039B82}"/>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j-lt"/>
                    <a:ea typeface="+mn-ea"/>
                    <a:cs typeface="+mn-cs"/>
                  </a:defRPr>
                </a:pPr>
                <a:endParaRPr lang="ru-RU"/>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Лист1!$A$2:$A$3</c:f>
              <c:strCache>
                <c:ptCount val="2"/>
                <c:pt idx="0">
                  <c:v>Life</c:v>
                </c:pt>
                <c:pt idx="1">
                  <c:v>Non-Life</c:v>
                </c:pt>
              </c:strCache>
            </c:strRef>
          </c:cat>
          <c:val>
            <c:numRef>
              <c:f>Лист1!$E$2:$E$3</c:f>
              <c:numCache>
                <c:formatCode>0.00</c:formatCode>
                <c:ptCount val="2"/>
                <c:pt idx="0">
                  <c:v>0.78688729569000004</c:v>
                </c:pt>
                <c:pt idx="1">
                  <c:v>17.094881870837746</c:v>
                </c:pt>
              </c:numCache>
            </c:numRef>
          </c:val>
          <c:extLst>
            <c:ext xmlns:c16="http://schemas.microsoft.com/office/drawing/2014/chart" uri="{C3380CC4-5D6E-409C-BE32-E72D297353CC}">
              <c16:uniqueId val="{00000013-B469-465D-A4A8-771BC0039B82}"/>
            </c:ext>
          </c:extLst>
        </c:ser>
        <c:ser>
          <c:idx val="4"/>
          <c:order val="4"/>
          <c:tx>
            <c:strRef>
              <c:f>Лист1!$F$1</c:f>
              <c:strCache>
                <c:ptCount val="1"/>
                <c:pt idx="0">
                  <c:v>2022</c:v>
                </c:pt>
              </c:strCache>
            </c:strRef>
          </c:tx>
          <c:spPr>
            <a:scene3d>
              <a:camera prst="orthographicFront"/>
              <a:lightRig rig="threePt" dir="t"/>
            </a:scene3d>
            <a:sp3d>
              <a:bevelT/>
            </a:sp3d>
          </c:spPr>
          <c:dPt>
            <c:idx val="0"/>
            <c:bubble3D val="0"/>
            <c:spPr>
              <a:solidFill>
                <a:schemeClr val="accent1"/>
              </a:solidFill>
              <a:ln w="19050">
                <a:solidFill>
                  <a:schemeClr val="lt1"/>
                </a:solidFill>
              </a:ln>
              <a:effectLst/>
              <a:scene3d>
                <a:camera prst="orthographicFront"/>
                <a:lightRig rig="threePt" dir="t"/>
              </a:scene3d>
              <a:sp3d>
                <a:bevelT/>
              </a:sp3d>
            </c:spPr>
            <c:extLst>
              <c:ext xmlns:c16="http://schemas.microsoft.com/office/drawing/2014/chart" uri="{C3380CC4-5D6E-409C-BE32-E72D297353CC}">
                <c16:uniqueId val="{00000015-B469-465D-A4A8-771BC0039B82}"/>
              </c:ext>
            </c:extLst>
          </c:dPt>
          <c:dPt>
            <c:idx val="1"/>
            <c:bubble3D val="0"/>
            <c:spPr>
              <a:solidFill>
                <a:schemeClr val="accent2"/>
              </a:solidFill>
              <a:ln w="19050">
                <a:solidFill>
                  <a:schemeClr val="lt1"/>
                </a:solidFill>
              </a:ln>
              <a:effectLst/>
              <a:scene3d>
                <a:camera prst="orthographicFront"/>
                <a:lightRig rig="threePt" dir="t"/>
              </a:scene3d>
              <a:sp3d>
                <a:bevelT/>
              </a:sp3d>
            </c:spPr>
            <c:extLst>
              <c:ext xmlns:c16="http://schemas.microsoft.com/office/drawing/2014/chart" uri="{C3380CC4-5D6E-409C-BE32-E72D297353CC}">
                <c16:uniqueId val="{00000017-B469-465D-A4A8-771BC0039B82}"/>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j-lt"/>
                    <a:ea typeface="+mn-ea"/>
                    <a:cs typeface="+mn-cs"/>
                  </a:defRPr>
                </a:pPr>
                <a:endParaRPr lang="ru-RU"/>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Лист1!$A$2:$A$3</c:f>
              <c:strCache>
                <c:ptCount val="2"/>
                <c:pt idx="0">
                  <c:v>Life</c:v>
                </c:pt>
                <c:pt idx="1">
                  <c:v>Non-Life</c:v>
                </c:pt>
              </c:strCache>
            </c:strRef>
          </c:cat>
          <c:val>
            <c:numRef>
              <c:f>Лист1!$F$2:$F$3</c:f>
              <c:numCache>
                <c:formatCode>#\ ##0.0000</c:formatCode>
                <c:ptCount val="2"/>
                <c:pt idx="0">
                  <c:v>0.8404941581576244</c:v>
                </c:pt>
                <c:pt idx="1">
                  <c:v>12.370118631652749</c:v>
                </c:pt>
              </c:numCache>
            </c:numRef>
          </c:val>
          <c:extLst>
            <c:ext xmlns:c16="http://schemas.microsoft.com/office/drawing/2014/chart" uri="{C3380CC4-5D6E-409C-BE32-E72D297353CC}">
              <c16:uniqueId val="{00000018-B469-465D-A4A8-771BC0039B82}"/>
            </c:ext>
          </c:extLst>
        </c:ser>
        <c:dLbls>
          <c:showLegendKey val="0"/>
          <c:showVal val="0"/>
          <c:showCatName val="0"/>
          <c:showSerName val="0"/>
          <c:showPercent val="1"/>
          <c:showBubbleSize val="0"/>
          <c:showLeaderLines val="1"/>
        </c:dLbls>
        <c:firstSliceAng val="0"/>
        <c:holeSize val="32"/>
      </c:doughnutChart>
      <c:spPr>
        <a:noFill/>
        <a:ln>
          <a:noFill/>
        </a:ln>
        <a:effectLst/>
      </c:spPr>
    </c:plotArea>
    <c:legend>
      <c:legendPos val="b"/>
      <c:layout>
        <c:manualLayout>
          <c:xMode val="edge"/>
          <c:yMode val="edge"/>
          <c:x val="5.1854360711261649E-2"/>
          <c:y val="0.91764304461942259"/>
          <c:w val="0.44623414029215863"/>
          <c:h val="7.9568970545348491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j-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tx1"/>
          </a:solidFill>
          <a:latin typeface="+mj-lt"/>
        </a:defRPr>
      </a:pPr>
      <a:endParaRPr lang="ru-RU"/>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22354258372586"/>
          <c:y val="0.11373511759080059"/>
          <c:w val="0.40953917741610157"/>
          <c:h val="0.81693359166983137"/>
        </c:manualLayout>
      </c:layout>
      <c:doughnutChart>
        <c:varyColors val="1"/>
        <c:ser>
          <c:idx val="0"/>
          <c:order val="0"/>
          <c:tx>
            <c:strRef>
              <c:f>Лист1!$B$1</c:f>
              <c:strCache>
                <c:ptCount val="1"/>
                <c:pt idx="0">
                  <c:v>2022</c:v>
                </c:pt>
              </c:strCache>
            </c:strRef>
          </c:tx>
          <c:spPr>
            <a:scene3d>
              <a:camera prst="orthographicFront"/>
              <a:lightRig rig="threePt" dir="t"/>
            </a:scene3d>
            <a:sp3d>
              <a:bevelT/>
            </a:sp3d>
          </c:spPr>
          <c:dPt>
            <c:idx val="0"/>
            <c:bubble3D val="0"/>
            <c:spPr>
              <a:solidFill>
                <a:schemeClr val="accent1"/>
              </a:solidFill>
              <a:ln w="19050">
                <a:solidFill>
                  <a:schemeClr val="lt1"/>
                </a:solidFill>
              </a:ln>
              <a:effectLst/>
              <a:scene3d>
                <a:camera prst="orthographicFront"/>
                <a:lightRig rig="threePt" dir="t"/>
              </a:scene3d>
              <a:sp3d>
                <a:bevelT/>
              </a:sp3d>
            </c:spPr>
            <c:extLst>
              <c:ext xmlns:c16="http://schemas.microsoft.com/office/drawing/2014/chart" uri="{C3380CC4-5D6E-409C-BE32-E72D297353CC}">
                <c16:uniqueId val="{00000001-6047-4620-9D54-33B6EF457FAB}"/>
              </c:ext>
            </c:extLst>
          </c:dPt>
          <c:dPt>
            <c:idx val="1"/>
            <c:bubble3D val="0"/>
            <c:spPr>
              <a:solidFill>
                <a:schemeClr val="accent2"/>
              </a:solidFill>
              <a:ln w="19050">
                <a:solidFill>
                  <a:schemeClr val="lt1"/>
                </a:solidFill>
              </a:ln>
              <a:effectLst/>
              <a:scene3d>
                <a:camera prst="orthographicFront"/>
                <a:lightRig rig="threePt" dir="t"/>
              </a:scene3d>
              <a:sp3d>
                <a:bevelT/>
              </a:sp3d>
            </c:spPr>
            <c:extLst>
              <c:ext xmlns:c16="http://schemas.microsoft.com/office/drawing/2014/chart" uri="{C3380CC4-5D6E-409C-BE32-E72D297353CC}">
                <c16:uniqueId val="{00000003-6047-4620-9D54-33B6EF457FAB}"/>
              </c:ext>
            </c:extLst>
          </c:dPt>
          <c:dPt>
            <c:idx val="2"/>
            <c:bubble3D val="0"/>
            <c:spPr>
              <a:solidFill>
                <a:schemeClr val="accent3"/>
              </a:solidFill>
              <a:ln w="19050">
                <a:solidFill>
                  <a:schemeClr val="lt1"/>
                </a:solidFill>
              </a:ln>
              <a:effectLst/>
              <a:scene3d>
                <a:camera prst="orthographicFront"/>
                <a:lightRig rig="threePt" dir="t"/>
              </a:scene3d>
              <a:sp3d>
                <a:bevelT/>
              </a:sp3d>
            </c:spPr>
            <c:extLst>
              <c:ext xmlns:c16="http://schemas.microsoft.com/office/drawing/2014/chart" uri="{C3380CC4-5D6E-409C-BE32-E72D297353CC}">
                <c16:uniqueId val="{00000005-6047-4620-9D54-33B6EF457FAB}"/>
              </c:ext>
            </c:extLst>
          </c:dPt>
          <c:dPt>
            <c:idx val="3"/>
            <c:bubble3D val="0"/>
            <c:spPr>
              <a:solidFill>
                <a:schemeClr val="accent4"/>
              </a:solidFill>
              <a:ln w="19050">
                <a:solidFill>
                  <a:schemeClr val="lt1"/>
                </a:solidFill>
              </a:ln>
              <a:effectLst/>
              <a:scene3d>
                <a:camera prst="orthographicFront"/>
                <a:lightRig rig="threePt" dir="t"/>
              </a:scene3d>
              <a:sp3d>
                <a:bevelT/>
              </a:sp3d>
            </c:spPr>
            <c:extLst>
              <c:ext xmlns:c16="http://schemas.microsoft.com/office/drawing/2014/chart" uri="{C3380CC4-5D6E-409C-BE32-E72D297353CC}">
                <c16:uniqueId val="{00000007-6047-4620-9D54-33B6EF457FAB}"/>
              </c:ext>
            </c:extLst>
          </c:dPt>
          <c:dPt>
            <c:idx val="4"/>
            <c:bubble3D val="0"/>
            <c:spPr>
              <a:solidFill>
                <a:schemeClr val="accent5"/>
              </a:solidFill>
              <a:ln w="19050">
                <a:solidFill>
                  <a:schemeClr val="lt1"/>
                </a:solidFill>
              </a:ln>
              <a:effectLst/>
              <a:scene3d>
                <a:camera prst="orthographicFront"/>
                <a:lightRig rig="threePt" dir="t"/>
              </a:scene3d>
              <a:sp3d>
                <a:bevelT/>
              </a:sp3d>
            </c:spPr>
            <c:extLst>
              <c:ext xmlns:c16="http://schemas.microsoft.com/office/drawing/2014/chart" uri="{C3380CC4-5D6E-409C-BE32-E72D297353CC}">
                <c16:uniqueId val="{00000009-6047-4620-9D54-33B6EF457FAB}"/>
              </c:ext>
            </c:extLst>
          </c:dPt>
          <c:dPt>
            <c:idx val="5"/>
            <c:bubble3D val="0"/>
            <c:spPr>
              <a:solidFill>
                <a:schemeClr val="accent6"/>
              </a:solidFill>
              <a:ln w="19050">
                <a:solidFill>
                  <a:schemeClr val="lt1"/>
                </a:solidFill>
              </a:ln>
              <a:effectLst/>
              <a:scene3d>
                <a:camera prst="orthographicFront"/>
                <a:lightRig rig="threePt" dir="t"/>
              </a:scene3d>
              <a:sp3d>
                <a:bevelT/>
              </a:sp3d>
            </c:spPr>
            <c:extLst>
              <c:ext xmlns:c16="http://schemas.microsoft.com/office/drawing/2014/chart" uri="{C3380CC4-5D6E-409C-BE32-E72D297353CC}">
                <c16:uniqueId val="{0000000B-6047-4620-9D54-33B6EF457FAB}"/>
              </c:ext>
            </c:extLst>
          </c:dPt>
          <c:dPt>
            <c:idx val="6"/>
            <c:bubble3D val="0"/>
            <c:spPr>
              <a:solidFill>
                <a:schemeClr val="accent1">
                  <a:lumMod val="60000"/>
                </a:schemeClr>
              </a:solidFill>
              <a:ln w="19050">
                <a:solidFill>
                  <a:schemeClr val="lt1"/>
                </a:solidFill>
              </a:ln>
              <a:effectLst/>
              <a:scene3d>
                <a:camera prst="orthographicFront"/>
                <a:lightRig rig="threePt" dir="t"/>
              </a:scene3d>
              <a:sp3d>
                <a:bevelT/>
              </a:sp3d>
            </c:spPr>
            <c:extLst>
              <c:ext xmlns:c16="http://schemas.microsoft.com/office/drawing/2014/chart" uri="{C3380CC4-5D6E-409C-BE32-E72D297353CC}">
                <c16:uniqueId val="{0000000D-6047-4620-9D54-33B6EF457FAB}"/>
              </c:ext>
            </c:extLst>
          </c:dPt>
          <c:dPt>
            <c:idx val="7"/>
            <c:bubble3D val="0"/>
            <c:spPr>
              <a:solidFill>
                <a:schemeClr val="accent2">
                  <a:lumMod val="60000"/>
                </a:schemeClr>
              </a:solidFill>
              <a:ln w="19050">
                <a:solidFill>
                  <a:schemeClr val="lt1"/>
                </a:solidFill>
              </a:ln>
              <a:effectLst/>
              <a:scene3d>
                <a:camera prst="orthographicFront"/>
                <a:lightRig rig="threePt" dir="t"/>
              </a:scene3d>
              <a:sp3d>
                <a:bevelT/>
              </a:sp3d>
            </c:spPr>
            <c:extLst>
              <c:ext xmlns:c16="http://schemas.microsoft.com/office/drawing/2014/chart" uri="{C3380CC4-5D6E-409C-BE32-E72D297353CC}">
                <c16:uniqueId val="{0000000F-6047-4620-9D54-33B6EF457FAB}"/>
              </c:ext>
            </c:extLst>
          </c:dPt>
          <c:dPt>
            <c:idx val="8"/>
            <c:bubble3D val="0"/>
            <c:spPr>
              <a:solidFill>
                <a:schemeClr val="accent3">
                  <a:lumMod val="60000"/>
                </a:schemeClr>
              </a:solidFill>
              <a:ln w="19050">
                <a:solidFill>
                  <a:schemeClr val="lt1"/>
                </a:solidFill>
              </a:ln>
              <a:effectLst/>
              <a:scene3d>
                <a:camera prst="orthographicFront"/>
                <a:lightRig rig="threePt" dir="t"/>
              </a:scene3d>
              <a:sp3d>
                <a:bevelT/>
              </a:sp3d>
            </c:spPr>
            <c:extLst>
              <c:ext xmlns:c16="http://schemas.microsoft.com/office/drawing/2014/chart" uri="{C3380CC4-5D6E-409C-BE32-E72D297353CC}">
                <c16:uniqueId val="{00000011-6047-4620-9D54-33B6EF457FAB}"/>
              </c:ext>
            </c:extLst>
          </c:dPt>
          <c:dPt>
            <c:idx val="9"/>
            <c:bubble3D val="0"/>
            <c:spPr>
              <a:solidFill>
                <a:schemeClr val="accent4">
                  <a:lumMod val="60000"/>
                </a:schemeClr>
              </a:solidFill>
              <a:ln w="19050">
                <a:solidFill>
                  <a:schemeClr val="lt1"/>
                </a:solidFill>
              </a:ln>
              <a:effectLst/>
              <a:scene3d>
                <a:camera prst="orthographicFront"/>
                <a:lightRig rig="threePt" dir="t"/>
              </a:scene3d>
              <a:sp3d>
                <a:bevelT/>
              </a:sp3d>
            </c:spPr>
            <c:extLst>
              <c:ext xmlns:c16="http://schemas.microsoft.com/office/drawing/2014/chart" uri="{C3380CC4-5D6E-409C-BE32-E72D297353CC}">
                <c16:uniqueId val="{00000013-6047-4620-9D54-33B6EF457FAB}"/>
              </c:ext>
            </c:extLst>
          </c:dPt>
          <c:dPt>
            <c:idx val="10"/>
            <c:bubble3D val="0"/>
            <c:spPr>
              <a:solidFill>
                <a:schemeClr val="accent5">
                  <a:lumMod val="60000"/>
                </a:schemeClr>
              </a:solidFill>
              <a:ln w="19050">
                <a:solidFill>
                  <a:schemeClr val="lt1"/>
                </a:solidFill>
              </a:ln>
              <a:effectLst/>
              <a:scene3d>
                <a:camera prst="orthographicFront"/>
                <a:lightRig rig="threePt" dir="t"/>
              </a:scene3d>
              <a:sp3d>
                <a:bevelT/>
              </a:sp3d>
            </c:spPr>
            <c:extLst>
              <c:ext xmlns:c16="http://schemas.microsoft.com/office/drawing/2014/chart" uri="{C3380CC4-5D6E-409C-BE32-E72D297353CC}">
                <c16:uniqueId val="{00000015-1FB2-43AF-AE68-A4AD7DFEFF91}"/>
              </c:ext>
            </c:extLst>
          </c:dPt>
          <c:dLbls>
            <c:dLbl>
              <c:idx val="0"/>
              <c:layout>
                <c:manualLayout>
                  <c:x val="0.23381130754873483"/>
                  <c:y val="-2.0942889061709224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047-4620-9D54-33B6EF457FAB}"/>
                </c:ext>
              </c:extLst>
            </c:dLbl>
            <c:dLbl>
              <c:idx val="1"/>
              <c:layout>
                <c:manualLayout>
                  <c:x val="0.20304943488179178"/>
                  <c:y val="9.5639064795269665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047-4620-9D54-33B6EF457FAB}"/>
                </c:ext>
              </c:extLst>
            </c:dLbl>
            <c:dLbl>
              <c:idx val="2"/>
              <c:layout>
                <c:manualLayout>
                  <c:x val="0.31889335338033997"/>
                  <c:y val="0.11362754961382891"/>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047-4620-9D54-33B6EF457FAB}"/>
                </c:ext>
              </c:extLst>
            </c:dLbl>
            <c:dLbl>
              <c:idx val="3"/>
              <c:layout>
                <c:manualLayout>
                  <c:x val="-0.18635028963367414"/>
                  <c:y val="0.16736827044001476"/>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047-4620-9D54-33B6EF457FAB}"/>
                </c:ext>
              </c:extLst>
            </c:dLbl>
            <c:dLbl>
              <c:idx val="4"/>
              <c:layout>
                <c:manualLayout>
                  <c:x val="-0.24350295520530901"/>
                  <c:y val="0.12552064688285663"/>
                </c:manualLayout>
              </c:layout>
              <c:spPr>
                <a:solidFill>
                  <a:schemeClr val="accent1">
                    <a:lumMod val="20000"/>
                    <a:lumOff val="80000"/>
                  </a:schemeClr>
                </a:solidFill>
                <a:ln>
                  <a:noFill/>
                </a:ln>
                <a:effectLst>
                  <a:outerShdw blurRad="50800" dist="38100" dir="5400000" algn="t" rotWithShape="0">
                    <a:prstClr val="black">
                      <a:alpha val="40000"/>
                    </a:prstClr>
                  </a:outerShdw>
                </a:effectLst>
              </c:spPr>
              <c:txPr>
                <a:bodyPr rot="0" spcFirstLastPara="1" vertOverflow="ellipsis" vert="horz" wrap="square" lIns="38100" tIns="19050" rIns="38100" bIns="19050" anchor="t" anchorCtr="0">
                  <a:noAutofit/>
                </a:bodyPr>
                <a:lstStyle/>
                <a:p>
                  <a:pPr>
                    <a:defRPr sz="1100" b="1" i="0" u="none" strike="noStrike" kern="1200" baseline="0">
                      <a:solidFill>
                        <a:srgbClr val="008000"/>
                      </a:solidFill>
                      <a:latin typeface="+mj-lt"/>
                      <a:ea typeface="+mn-ea"/>
                      <a:cs typeface="+mn-cs"/>
                    </a:defRPr>
                  </a:pPr>
                  <a:endParaRPr lang="ru-RU"/>
                </a:p>
              </c:txPr>
              <c:showLegendKey val="0"/>
              <c:showVal val="1"/>
              <c:showCatName val="1"/>
              <c:showSerName val="0"/>
              <c:showPercent val="1"/>
              <c:showBubbleSize val="0"/>
              <c:extLst>
                <c:ext xmlns:c15="http://schemas.microsoft.com/office/drawing/2012/chart" uri="{CE6537A1-D6FC-4f65-9D91-7224C49458BB}">
                  <c15:layout>
                    <c:manualLayout>
                      <c:w val="0.20085704014438477"/>
                      <c:h val="0.1098140794825811"/>
                    </c:manualLayout>
                  </c15:layout>
                </c:ext>
                <c:ext xmlns:c16="http://schemas.microsoft.com/office/drawing/2014/chart" uri="{C3380CC4-5D6E-409C-BE32-E72D297353CC}">
                  <c16:uniqueId val="{00000009-6047-4620-9D54-33B6EF457FAB}"/>
                </c:ext>
              </c:extLst>
            </c:dLbl>
            <c:dLbl>
              <c:idx val="5"/>
              <c:layout>
                <c:manualLayout>
                  <c:x val="-0.27857890916632105"/>
                  <c:y val="5.1659126352215951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6047-4620-9D54-33B6EF457FAB}"/>
                </c:ext>
              </c:extLst>
            </c:dLbl>
            <c:dLbl>
              <c:idx val="6"/>
              <c:layout>
                <c:manualLayout>
                  <c:x val="-0.29865382621318953"/>
                  <c:y val="-5.5099330527060781E-3"/>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6047-4620-9D54-33B6EF457FAB}"/>
                </c:ext>
              </c:extLst>
            </c:dLbl>
            <c:dLbl>
              <c:idx val="7"/>
              <c:layout>
                <c:manualLayout>
                  <c:x val="-0.31747044794690998"/>
                  <c:y val="-5.4077324741695368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6047-4620-9D54-33B6EF457FAB}"/>
                </c:ext>
              </c:extLst>
            </c:dLbl>
            <c:dLbl>
              <c:idx val="8"/>
              <c:layout>
                <c:manualLayout>
                  <c:x val="-0.34167007984238906"/>
                  <c:y val="-0.16083603879404346"/>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6047-4620-9D54-33B6EF457FAB}"/>
                </c:ext>
              </c:extLst>
            </c:dLbl>
            <c:dLbl>
              <c:idx val="9"/>
              <c:layout>
                <c:manualLayout>
                  <c:x val="-0.11846264516798012"/>
                  <c:y val="-0.17908632579919104"/>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6047-4620-9D54-33B6EF457FAB}"/>
                </c:ext>
              </c:extLst>
            </c:dLbl>
            <c:dLbl>
              <c:idx val="10"/>
              <c:layout>
                <c:manualLayout>
                  <c:x val="0.13168809622563252"/>
                  <c:y val="-0.19269978232871246"/>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1FB2-43AF-AE68-A4AD7DFEFF91}"/>
                </c:ext>
              </c:extLst>
            </c:dLbl>
            <c:spPr>
              <a:solidFill>
                <a:schemeClr val="accent1">
                  <a:lumMod val="20000"/>
                  <a:lumOff val="80000"/>
                </a:schemeClr>
              </a:solidFill>
              <a:ln>
                <a:noFill/>
              </a:ln>
              <a:effectLst>
                <a:outerShdw blurRad="50800" dist="38100" dir="5400000" algn="t" rotWithShape="0">
                  <a:prstClr val="black">
                    <a:alpha val="40000"/>
                  </a:prstClr>
                </a:outerShdw>
              </a:effectLst>
            </c:spPr>
            <c:txPr>
              <a:bodyPr rot="0" spcFirstLastPara="1" vertOverflow="ellipsis" vert="horz" wrap="square" lIns="38100" tIns="19050" rIns="38100" bIns="19050" anchor="t" anchorCtr="0">
                <a:spAutoFit/>
              </a:bodyPr>
              <a:lstStyle/>
              <a:p>
                <a:pPr>
                  <a:defRPr sz="1100" b="1" i="0" u="none" strike="noStrike" kern="1200" baseline="0">
                    <a:solidFill>
                      <a:srgbClr val="008000"/>
                    </a:solidFill>
                    <a:latin typeface="+mj-lt"/>
                    <a:ea typeface="+mn-ea"/>
                    <a:cs typeface="+mn-cs"/>
                  </a:defRPr>
                </a:pPr>
                <a:endParaRPr lang="ru-RU"/>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Лист1!$A$2:$A$12</c:f>
              <c:strCache>
                <c:ptCount val="11"/>
                <c:pt idx="0">
                  <c:v>Comprehensive car insurance</c:v>
                </c:pt>
                <c:pt idx="1">
                  <c:v>MTPL</c:v>
                </c:pt>
                <c:pt idx="2">
                  <c:v>Health insurance</c:v>
                </c:pt>
                <c:pt idx="3">
                  <c:v>Life insurance</c:v>
                </c:pt>
                <c:pt idx="4">
                  <c:v>"Green Card" MTPL</c:v>
                </c:pt>
                <c:pt idx="5">
                  <c:v>Rroperty and fire risks</c:v>
                </c:pt>
                <c:pt idx="6">
                  <c:v>Liability</c:v>
                </c:pt>
                <c:pt idx="7">
                  <c:v>Accident insurance</c:v>
                </c:pt>
                <c:pt idx="8">
                  <c:v>Financial exposure</c:v>
                </c:pt>
                <c:pt idx="9">
                  <c:v>Cargo and luggage</c:v>
                </c:pt>
                <c:pt idx="10">
                  <c:v>Other</c:v>
                </c:pt>
              </c:strCache>
            </c:strRef>
          </c:cat>
          <c:val>
            <c:numRef>
              <c:f>Лист1!$B$2:$B$12</c:f>
              <c:numCache>
                <c:formatCode>_-* #\ ##0.0_-;\-* #\ ##0.0_-;_-* "-"??_-;_-@_-</c:formatCode>
                <c:ptCount val="11"/>
                <c:pt idx="0">
                  <c:v>8.3900032209600059</c:v>
                </c:pt>
                <c:pt idx="1">
                  <c:v>6.7751430188600006</c:v>
                </c:pt>
                <c:pt idx="2">
                  <c:v>6.6039339472300007</c:v>
                </c:pt>
                <c:pt idx="3">
                  <c:v>4.8014466050499998</c:v>
                </c:pt>
                <c:pt idx="4">
                  <c:v>3.9783292997200004</c:v>
                </c:pt>
                <c:pt idx="5">
                  <c:v>2.4102006684400008</c:v>
                </c:pt>
                <c:pt idx="6">
                  <c:v>1.4824621891500005</c:v>
                </c:pt>
                <c:pt idx="7">
                  <c:v>1.3916588654100006</c:v>
                </c:pt>
                <c:pt idx="8">
                  <c:v>0.88218883343999999</c:v>
                </c:pt>
                <c:pt idx="9">
                  <c:v>0.8856842643399998</c:v>
                </c:pt>
                <c:pt idx="10">
                  <c:v>1.0918936436799953</c:v>
                </c:pt>
              </c:numCache>
            </c:numRef>
          </c:val>
          <c:extLst>
            <c:ext xmlns:c16="http://schemas.microsoft.com/office/drawing/2014/chart" uri="{C3380CC4-5D6E-409C-BE32-E72D297353CC}">
              <c16:uniqueId val="{00000014-6047-4620-9D54-33B6EF457FAB}"/>
            </c:ext>
          </c:extLst>
        </c:ser>
        <c:dLbls>
          <c:showLegendKey val="0"/>
          <c:showVal val="0"/>
          <c:showCatName val="0"/>
          <c:showSerName val="0"/>
          <c:showPercent val="0"/>
          <c:showBubbleSize val="0"/>
          <c:showLeaderLines val="1"/>
        </c:dLbls>
        <c:firstSliceAng val="0"/>
        <c:holeSize val="4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Лист1!$B$1</c:f>
              <c:strCache>
                <c:ptCount val="1"/>
                <c:pt idx="0">
                  <c:v>Gross premiums 2021</c:v>
                </c:pt>
              </c:strCache>
            </c:strRef>
          </c:tx>
          <c:spPr>
            <a:solidFill>
              <a:schemeClr val="accent1"/>
            </a:solidFill>
            <a:ln>
              <a:noFill/>
            </a:ln>
            <a:effectLst/>
            <a:scene3d>
              <a:camera prst="orthographicFront"/>
              <a:lightRig rig="threePt" dir="t"/>
            </a:scene3d>
            <a:sp3d>
              <a:bevelT/>
            </a:sp3d>
          </c:spPr>
          <c:invertIfNegative val="0"/>
          <c:cat>
            <c:strRef>
              <c:f>Лист1!$A$2:$A$15</c:f>
              <c:strCache>
                <c:ptCount val="14"/>
                <c:pt idx="0">
                  <c:v>Third party liability insurance for nuclear damage</c:v>
                </c:pt>
                <c:pt idx="1">
                  <c:v>Aviation insurance</c:v>
                </c:pt>
                <c:pt idx="2">
                  <c:v>Insurance of other liability</c:v>
                </c:pt>
                <c:pt idx="3">
                  <c:v>Cargo insurance</c:v>
                </c:pt>
                <c:pt idx="4">
                  <c:v>Accident insurance</c:v>
                </c:pt>
                <c:pt idx="5">
                  <c:v>“Green Card"</c:v>
                </c:pt>
                <c:pt idx="6">
                  <c:v>Insurance against fire risks and risks of natural disasters</c:v>
                </c:pt>
                <c:pt idx="7">
                  <c:v>Medical expenses insurance (tourism)</c:v>
                </c:pt>
                <c:pt idx="8">
                  <c:v>Insurance of financial risks</c:v>
                </c:pt>
                <c:pt idx="9">
                  <c:v>Insurance of other property</c:v>
                </c:pt>
                <c:pt idx="10">
                  <c:v>Life insurance</c:v>
                </c:pt>
                <c:pt idx="11">
                  <c:v>Voluntary health insurance</c:v>
                </c:pt>
                <c:pt idx="12">
                  <c:v>MTPL</c:v>
                </c:pt>
                <c:pt idx="13">
                  <c:v>Comprehensive car insurance</c:v>
                </c:pt>
              </c:strCache>
            </c:strRef>
          </c:cat>
          <c:val>
            <c:numRef>
              <c:f>Лист1!$B$2:$B$15</c:f>
              <c:numCache>
                <c:formatCode>#\ ##0.0</c:formatCode>
                <c:ptCount val="14"/>
                <c:pt idx="0">
                  <c:v>276.12411818046002</c:v>
                </c:pt>
                <c:pt idx="1">
                  <c:v>1358.9701913466001</c:v>
                </c:pt>
                <c:pt idx="2">
                  <c:v>1563.0793129780802</c:v>
                </c:pt>
                <c:pt idx="3">
                  <c:v>1956.1600926092401</c:v>
                </c:pt>
                <c:pt idx="4">
                  <c:v>2019.1389750768001</c:v>
                </c:pt>
                <c:pt idx="5">
                  <c:v>2241.02020184712</c:v>
                </c:pt>
                <c:pt idx="6">
                  <c:v>2394.1745275652402</c:v>
                </c:pt>
                <c:pt idx="7">
                  <c:v>2521.8667818138601</c:v>
                </c:pt>
                <c:pt idx="8">
                  <c:v>3083.7913918926602</c:v>
                </c:pt>
                <c:pt idx="9">
                  <c:v>4551.8946651750603</c:v>
                </c:pt>
                <c:pt idx="10">
                  <c:v>7446.6407296418402</c:v>
                </c:pt>
                <c:pt idx="11">
                  <c:v>8101.317332435101</c:v>
                </c:pt>
                <c:pt idx="12">
                  <c:v>8740.7408245981205</c:v>
                </c:pt>
                <c:pt idx="13">
                  <c:v>13463.108868338277</c:v>
                </c:pt>
              </c:numCache>
            </c:numRef>
          </c:val>
          <c:extLst>
            <c:ext xmlns:c16="http://schemas.microsoft.com/office/drawing/2014/chart" uri="{C3380CC4-5D6E-409C-BE32-E72D297353CC}">
              <c16:uniqueId val="{00000000-0A5D-4FFA-923D-8E62A591F36E}"/>
            </c:ext>
          </c:extLst>
        </c:ser>
        <c:ser>
          <c:idx val="1"/>
          <c:order val="1"/>
          <c:tx>
            <c:strRef>
              <c:f>Лист1!$C$1</c:f>
              <c:strCache>
                <c:ptCount val="1"/>
                <c:pt idx="0">
                  <c:v>Gross premiums 2022</c:v>
                </c:pt>
              </c:strCache>
            </c:strRef>
          </c:tx>
          <c:spPr>
            <a:solidFill>
              <a:schemeClr val="accent2"/>
            </a:solidFill>
            <a:ln>
              <a:noFill/>
            </a:ln>
            <a:effectLst/>
            <a:scene3d>
              <a:camera prst="orthographicFront"/>
              <a:lightRig rig="threePt" dir="t"/>
            </a:scene3d>
            <a:sp3d>
              <a:bevelT/>
            </a:sp3d>
          </c:spPr>
          <c:invertIfNegative val="0"/>
          <c:cat>
            <c:strRef>
              <c:f>Лист1!$A$2:$A$15</c:f>
              <c:strCache>
                <c:ptCount val="14"/>
                <c:pt idx="0">
                  <c:v>Third party liability insurance for nuclear damage</c:v>
                </c:pt>
                <c:pt idx="1">
                  <c:v>Aviation insurance</c:v>
                </c:pt>
                <c:pt idx="2">
                  <c:v>Insurance of other liability</c:v>
                </c:pt>
                <c:pt idx="3">
                  <c:v>Cargo insurance</c:v>
                </c:pt>
                <c:pt idx="4">
                  <c:v>Accident insurance</c:v>
                </c:pt>
                <c:pt idx="5">
                  <c:v>“Green Card"</c:v>
                </c:pt>
                <c:pt idx="6">
                  <c:v>Insurance against fire risks and risks of natural disasters</c:v>
                </c:pt>
                <c:pt idx="7">
                  <c:v>Medical expenses insurance (tourism)</c:v>
                </c:pt>
                <c:pt idx="8">
                  <c:v>Insurance of financial risks</c:v>
                </c:pt>
                <c:pt idx="9">
                  <c:v>Insurance of other property</c:v>
                </c:pt>
                <c:pt idx="10">
                  <c:v>Life insurance</c:v>
                </c:pt>
                <c:pt idx="11">
                  <c:v>Voluntary health insurance</c:v>
                </c:pt>
                <c:pt idx="12">
                  <c:v>MTPL</c:v>
                </c:pt>
                <c:pt idx="13">
                  <c:v>Comprehensive car insurance</c:v>
                </c:pt>
              </c:strCache>
            </c:strRef>
          </c:cat>
          <c:val>
            <c:numRef>
              <c:f>Лист1!$C$2:$C$15</c:f>
              <c:numCache>
                <c:formatCode>#\ ##0.0</c:formatCode>
                <c:ptCount val="14"/>
                <c:pt idx="0">
                  <c:v>183.11477152999998</c:v>
                </c:pt>
                <c:pt idx="1">
                  <c:v>708.19713172000002</c:v>
                </c:pt>
                <c:pt idx="2">
                  <c:v>791.20767102000002</c:v>
                </c:pt>
                <c:pt idx="3">
                  <c:v>1024.61186694</c:v>
                </c:pt>
                <c:pt idx="4">
                  <c:v>1401.7617222000001</c:v>
                </c:pt>
                <c:pt idx="5">
                  <c:v>3978.3292997200001</c:v>
                </c:pt>
                <c:pt idx="6">
                  <c:v>954.08603717000005</c:v>
                </c:pt>
                <c:pt idx="7">
                  <c:v>936.88370886000007</c:v>
                </c:pt>
                <c:pt idx="8">
                  <c:v>1000.75635639</c:v>
                </c:pt>
                <c:pt idx="9">
                  <c:v>1701.11286451</c:v>
                </c:pt>
                <c:pt idx="10">
                  <c:v>4854.1809430799995</c:v>
                </c:pt>
                <c:pt idx="11">
                  <c:v>4881.3060243899999</c:v>
                </c:pt>
                <c:pt idx="12">
                  <c:v>6848.52565951</c:v>
                </c:pt>
                <c:pt idx="13">
                  <c:v>8428.1408040299993</c:v>
                </c:pt>
              </c:numCache>
            </c:numRef>
          </c:val>
          <c:extLst>
            <c:ext xmlns:c16="http://schemas.microsoft.com/office/drawing/2014/chart" uri="{C3380CC4-5D6E-409C-BE32-E72D297353CC}">
              <c16:uniqueId val="{00000001-0A5D-4FFA-923D-8E62A591F36E}"/>
            </c:ext>
          </c:extLst>
        </c:ser>
        <c:dLbls>
          <c:showLegendKey val="0"/>
          <c:showVal val="0"/>
          <c:showCatName val="0"/>
          <c:showSerName val="0"/>
          <c:showPercent val="0"/>
          <c:showBubbleSize val="0"/>
        </c:dLbls>
        <c:gapWidth val="50"/>
        <c:axId val="1401215615"/>
        <c:axId val="1401212255"/>
      </c:barChart>
      <c:barChart>
        <c:barDir val="bar"/>
        <c:grouping val="clustered"/>
        <c:varyColors val="0"/>
        <c:ser>
          <c:idx val="2"/>
          <c:order val="2"/>
          <c:tx>
            <c:strRef>
              <c:f>Лист1!$D$1</c:f>
              <c:strCache>
                <c:ptCount val="1"/>
                <c:pt idx="0">
                  <c:v>Premiums 2022/2021</c:v>
                </c:pt>
              </c:strCache>
            </c:strRef>
          </c:tx>
          <c:spPr>
            <a:solidFill>
              <a:srgbClr val="CC00CC"/>
            </a:solidFill>
            <a:ln>
              <a:noFill/>
            </a:ln>
            <a:effectLst>
              <a:outerShdw blurRad="50800" dist="38100" dir="5400000" algn="t" rotWithShape="0">
                <a:prstClr val="black">
                  <a:alpha val="40000"/>
                </a:prstClr>
              </a:outerShdw>
            </a:effectLst>
          </c:spPr>
          <c:invertIfNegative val="0"/>
          <c:dPt>
            <c:idx val="5"/>
            <c:invertIfNegative val="0"/>
            <c:bubble3D val="0"/>
            <c:spPr>
              <a:solidFill>
                <a:srgbClr val="008000"/>
              </a:solidFill>
              <a:ln>
                <a:no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7-0A5D-4FFA-923D-8E62A591F36E}"/>
              </c:ext>
            </c:extLst>
          </c:dPt>
          <c:dLbls>
            <c:dLbl>
              <c:idx val="5"/>
              <c:numFmt formatCode="0.0%" sourceLinked="0"/>
              <c:spPr>
                <a:solidFill>
                  <a:schemeClr val="accent1">
                    <a:lumMod val="20000"/>
                    <a:lumOff val="80000"/>
                  </a:schemeClr>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8000"/>
                      </a:solidFill>
                      <a:latin typeface="+mj-lt"/>
                      <a:ea typeface="+mn-ea"/>
                      <a:cs typeface="+mn-cs"/>
                    </a:defRPr>
                  </a:pPr>
                  <a:endParaRPr lang="ru-RU"/>
                </a:p>
              </c:txPr>
              <c:showLegendKey val="0"/>
              <c:showVal val="1"/>
              <c:showCatName val="0"/>
              <c:showSerName val="0"/>
              <c:showPercent val="0"/>
              <c:showBubbleSize val="0"/>
              <c:extLst>
                <c:ext xmlns:c16="http://schemas.microsoft.com/office/drawing/2014/chart" uri="{C3380CC4-5D6E-409C-BE32-E72D297353CC}">
                  <c16:uniqueId val="{00000007-0A5D-4FFA-923D-8E62A591F36E}"/>
                </c:ext>
              </c:extLst>
            </c:dLbl>
            <c:numFmt formatCode="0.0%" sourceLinked="0"/>
            <c:spPr>
              <a:solidFill>
                <a:srgbClr val="FFD9FF"/>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rgbClr val="FF0000"/>
                    </a:solidFill>
                    <a:latin typeface="+mj-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Лист1!$A$2:$A$15</c:f>
              <c:strCache>
                <c:ptCount val="14"/>
                <c:pt idx="0">
                  <c:v>Third party liability insurance for nuclear damage</c:v>
                </c:pt>
                <c:pt idx="1">
                  <c:v>Aviation insurance</c:v>
                </c:pt>
                <c:pt idx="2">
                  <c:v>Insurance of other liability</c:v>
                </c:pt>
                <c:pt idx="3">
                  <c:v>Cargo insurance</c:v>
                </c:pt>
                <c:pt idx="4">
                  <c:v>Accident insurance</c:v>
                </c:pt>
                <c:pt idx="5">
                  <c:v>“Green Card"</c:v>
                </c:pt>
                <c:pt idx="6">
                  <c:v>Insurance against fire risks and risks of natural disasters</c:v>
                </c:pt>
                <c:pt idx="7">
                  <c:v>Medical expenses insurance (tourism)</c:v>
                </c:pt>
                <c:pt idx="8">
                  <c:v>Insurance of financial risks</c:v>
                </c:pt>
                <c:pt idx="9">
                  <c:v>Insurance of other property</c:v>
                </c:pt>
                <c:pt idx="10">
                  <c:v>Life insurance</c:v>
                </c:pt>
                <c:pt idx="11">
                  <c:v>Voluntary health insurance</c:v>
                </c:pt>
                <c:pt idx="12">
                  <c:v>MTPL</c:v>
                </c:pt>
                <c:pt idx="13">
                  <c:v>Comprehensive car insurance</c:v>
                </c:pt>
              </c:strCache>
            </c:strRef>
          </c:cat>
          <c:val>
            <c:numRef>
              <c:f>Лист1!$D$2:$D$15</c:f>
              <c:numCache>
                <c:formatCode>0.0%</c:formatCode>
                <c:ptCount val="14"/>
                <c:pt idx="0">
                  <c:v>-0.33683890876085687</c:v>
                </c:pt>
                <c:pt idx="1">
                  <c:v>-0.47887221056832063</c:v>
                </c:pt>
                <c:pt idx="2">
                  <c:v>-0.49381476394019974</c:v>
                </c:pt>
                <c:pt idx="3">
                  <c:v>-0.4762126725664293</c:v>
                </c:pt>
                <c:pt idx="4">
                  <c:v>-0.30576263471577891</c:v>
                </c:pt>
                <c:pt idx="5">
                  <c:v>0.77523134170809116</c:v>
                </c:pt>
                <c:pt idx="6">
                  <c:v>-0.60149687243550309</c:v>
                </c:pt>
                <c:pt idx="7">
                  <c:v>-0.62849595560866867</c:v>
                </c:pt>
                <c:pt idx="8">
                  <c:v>-0.67547858165081931</c:v>
                </c:pt>
                <c:pt idx="9">
                  <c:v>-0.62628465954526269</c:v>
                </c:pt>
                <c:pt idx="10">
                  <c:v>-0.34813815795387915</c:v>
                </c:pt>
                <c:pt idx="11">
                  <c:v>-0.39746761864927804</c:v>
                </c:pt>
                <c:pt idx="12">
                  <c:v>-0.21648224138657268</c:v>
                </c:pt>
                <c:pt idx="13">
                  <c:v>-0.37398257070840524</c:v>
                </c:pt>
              </c:numCache>
            </c:numRef>
          </c:val>
          <c:extLst>
            <c:ext xmlns:c16="http://schemas.microsoft.com/office/drawing/2014/chart" uri="{C3380CC4-5D6E-409C-BE32-E72D297353CC}">
              <c16:uniqueId val="{00000002-0A5D-4FFA-923D-8E62A591F36E}"/>
            </c:ext>
          </c:extLst>
        </c:ser>
        <c:dLbls>
          <c:showLegendKey val="0"/>
          <c:showVal val="0"/>
          <c:showCatName val="0"/>
          <c:showSerName val="0"/>
          <c:showPercent val="0"/>
          <c:showBubbleSize val="0"/>
        </c:dLbls>
        <c:gapWidth val="120"/>
        <c:axId val="1031650383"/>
        <c:axId val="1031638863"/>
      </c:barChart>
      <c:catAx>
        <c:axId val="140121561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crossAx val="1401212255"/>
        <c:crosses val="autoZero"/>
        <c:auto val="1"/>
        <c:lblAlgn val="ctr"/>
        <c:lblOffset val="100"/>
        <c:noMultiLvlLbl val="0"/>
      </c:catAx>
      <c:valAx>
        <c:axId val="140121225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bg1"/>
                </a:solidFill>
                <a:latin typeface="+mj-lt"/>
                <a:ea typeface="+mn-ea"/>
                <a:cs typeface="+mn-cs"/>
              </a:defRPr>
            </a:pPr>
            <a:endParaRPr lang="ru-RU"/>
          </a:p>
        </c:txPr>
        <c:crossAx val="1401215615"/>
        <c:crosses val="autoZero"/>
        <c:crossBetween val="between"/>
      </c:valAx>
      <c:valAx>
        <c:axId val="1031638863"/>
        <c:scaling>
          <c:orientation val="minMax"/>
          <c:max val="1"/>
          <c:min val="-4"/>
        </c:scaling>
        <c:delete val="0"/>
        <c:axPos val="b"/>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bg1"/>
                </a:solidFill>
                <a:latin typeface="+mj-lt"/>
                <a:ea typeface="+mn-ea"/>
                <a:cs typeface="+mn-cs"/>
              </a:defRPr>
            </a:pPr>
            <a:endParaRPr lang="ru-RU"/>
          </a:p>
        </c:txPr>
        <c:crossAx val="1031650383"/>
        <c:crosses val="autoZero"/>
        <c:crossBetween val="between"/>
      </c:valAx>
      <c:catAx>
        <c:axId val="1031650383"/>
        <c:scaling>
          <c:orientation val="minMax"/>
        </c:scaling>
        <c:delete val="1"/>
        <c:axPos val="l"/>
        <c:numFmt formatCode="General" sourceLinked="1"/>
        <c:majorTickMark val="out"/>
        <c:minorTickMark val="none"/>
        <c:tickLblPos val="nextTo"/>
        <c:crossAx val="103163886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j-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softEdge rad="0"/>
    </a:effectLst>
  </c:spPr>
  <c:txPr>
    <a:bodyPr/>
    <a:lstStyle/>
    <a:p>
      <a:pPr>
        <a:defRPr sz="1200">
          <a:solidFill>
            <a:schemeClr val="tx1"/>
          </a:solidFill>
          <a:latin typeface="+mj-lt"/>
        </a:defRPr>
      </a:pPr>
      <a:endParaRPr lang="ru-R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371725593124388"/>
          <c:y val="7.7314668999708375E-2"/>
          <c:w val="0.38276156656888477"/>
          <c:h val="0.86759288422280545"/>
        </c:manualLayout>
      </c:layout>
      <c:doughnutChart>
        <c:varyColors val="1"/>
        <c:ser>
          <c:idx val="0"/>
          <c:order val="0"/>
          <c:tx>
            <c:strRef>
              <c:f>Лист1!$B$1</c:f>
              <c:strCache>
                <c:ptCount val="1"/>
                <c:pt idx="0">
                  <c:v>Chenges in insurance premium</c:v>
                </c:pt>
              </c:strCache>
            </c:strRef>
          </c:tx>
          <c:spPr>
            <a:ln w="31750">
              <a:solidFill>
                <a:srgbClr val="CCFFCC"/>
              </a:solidFill>
            </a:ln>
            <a:scene3d>
              <a:camera prst="orthographicFront"/>
              <a:lightRig rig="threePt" dir="t"/>
            </a:scene3d>
            <a:sp3d>
              <a:bevelT/>
            </a:sp3d>
          </c:spPr>
          <c:dPt>
            <c:idx val="0"/>
            <c:bubble3D val="0"/>
            <c:spPr>
              <a:solidFill>
                <a:schemeClr val="accent1"/>
              </a:solidFill>
              <a:ln w="31750">
                <a:solidFill>
                  <a:srgbClr val="CCFFCC"/>
                </a:solidFill>
              </a:ln>
              <a:effectLst/>
              <a:scene3d>
                <a:camera prst="orthographicFront"/>
                <a:lightRig rig="threePt" dir="t"/>
              </a:scene3d>
              <a:sp3d>
                <a:bevelT/>
              </a:sp3d>
            </c:spPr>
            <c:extLst>
              <c:ext xmlns:c16="http://schemas.microsoft.com/office/drawing/2014/chart" uri="{C3380CC4-5D6E-409C-BE32-E72D297353CC}">
                <c16:uniqueId val="{00000004-32ED-4675-90C4-D418979224B3}"/>
              </c:ext>
            </c:extLst>
          </c:dPt>
          <c:dPt>
            <c:idx val="1"/>
            <c:bubble3D val="0"/>
            <c:spPr>
              <a:solidFill>
                <a:schemeClr val="accent2"/>
              </a:solidFill>
              <a:ln w="31750">
                <a:solidFill>
                  <a:srgbClr val="CCFFCC"/>
                </a:solidFill>
              </a:ln>
              <a:effectLst/>
              <a:scene3d>
                <a:camera prst="orthographicFront"/>
                <a:lightRig rig="threePt" dir="t"/>
              </a:scene3d>
              <a:sp3d>
                <a:bevelT/>
              </a:sp3d>
            </c:spPr>
            <c:extLst>
              <c:ext xmlns:c16="http://schemas.microsoft.com/office/drawing/2014/chart" uri="{C3380CC4-5D6E-409C-BE32-E72D297353CC}">
                <c16:uniqueId val="{00000005-32ED-4675-90C4-D418979224B3}"/>
              </c:ext>
            </c:extLst>
          </c:dPt>
          <c:dPt>
            <c:idx val="2"/>
            <c:bubble3D val="0"/>
            <c:spPr>
              <a:solidFill>
                <a:schemeClr val="accent3"/>
              </a:solidFill>
              <a:ln w="31750">
                <a:solidFill>
                  <a:srgbClr val="CCFFCC"/>
                </a:solidFill>
              </a:ln>
              <a:effectLst/>
              <a:scene3d>
                <a:camera prst="orthographicFront"/>
                <a:lightRig rig="threePt" dir="t"/>
              </a:scene3d>
              <a:sp3d>
                <a:bevelT/>
              </a:sp3d>
            </c:spPr>
            <c:extLst>
              <c:ext xmlns:c16="http://schemas.microsoft.com/office/drawing/2014/chart" uri="{C3380CC4-5D6E-409C-BE32-E72D297353CC}">
                <c16:uniqueId val="{00000006-32ED-4675-90C4-D418979224B3}"/>
              </c:ext>
            </c:extLst>
          </c:dPt>
          <c:dPt>
            <c:idx val="3"/>
            <c:bubble3D val="0"/>
            <c:spPr>
              <a:solidFill>
                <a:schemeClr val="accent4"/>
              </a:solidFill>
              <a:ln w="31750">
                <a:solidFill>
                  <a:srgbClr val="CCFFCC"/>
                </a:solidFill>
              </a:ln>
              <a:effectLst/>
              <a:scene3d>
                <a:camera prst="orthographicFront"/>
                <a:lightRig rig="threePt" dir="t"/>
              </a:scene3d>
              <a:sp3d>
                <a:bevelT/>
              </a:sp3d>
            </c:spPr>
            <c:extLst>
              <c:ext xmlns:c16="http://schemas.microsoft.com/office/drawing/2014/chart" uri="{C3380CC4-5D6E-409C-BE32-E72D297353CC}">
                <c16:uniqueId val="{00000007-32ED-4675-90C4-D418979224B3}"/>
              </c:ext>
            </c:extLst>
          </c:dPt>
          <c:dPt>
            <c:idx val="4"/>
            <c:bubble3D val="0"/>
            <c:spPr>
              <a:solidFill>
                <a:schemeClr val="accent5"/>
              </a:solidFill>
              <a:ln w="31750">
                <a:solidFill>
                  <a:srgbClr val="CCFFCC"/>
                </a:solidFill>
              </a:ln>
              <a:effectLst/>
              <a:scene3d>
                <a:camera prst="orthographicFront"/>
                <a:lightRig rig="threePt" dir="t"/>
              </a:scene3d>
              <a:sp3d>
                <a:bevelT/>
              </a:sp3d>
            </c:spPr>
            <c:extLst>
              <c:ext xmlns:c16="http://schemas.microsoft.com/office/drawing/2014/chart" uri="{C3380CC4-5D6E-409C-BE32-E72D297353CC}">
                <c16:uniqueId val="{00000008-32ED-4675-90C4-D418979224B3}"/>
              </c:ext>
            </c:extLst>
          </c:dPt>
          <c:dPt>
            <c:idx val="5"/>
            <c:bubble3D val="0"/>
            <c:spPr>
              <a:solidFill>
                <a:srgbClr val="00FFFF"/>
              </a:solidFill>
              <a:ln w="31750">
                <a:solidFill>
                  <a:srgbClr val="CCFFCC"/>
                </a:solidFill>
              </a:ln>
              <a:effectLst/>
              <a:scene3d>
                <a:camera prst="orthographicFront"/>
                <a:lightRig rig="threePt" dir="t"/>
              </a:scene3d>
              <a:sp3d>
                <a:bevelT/>
              </a:sp3d>
            </c:spPr>
            <c:extLst>
              <c:ext xmlns:c16="http://schemas.microsoft.com/office/drawing/2014/chart" uri="{C3380CC4-5D6E-409C-BE32-E72D297353CC}">
                <c16:uniqueId val="{00000009-32ED-4675-90C4-D418979224B3}"/>
              </c:ext>
            </c:extLst>
          </c:dPt>
          <c:dPt>
            <c:idx val="6"/>
            <c:bubble3D val="0"/>
            <c:spPr>
              <a:solidFill>
                <a:schemeClr val="accent1">
                  <a:lumMod val="60000"/>
                </a:schemeClr>
              </a:solidFill>
              <a:ln w="31750">
                <a:solidFill>
                  <a:srgbClr val="CCFFCC"/>
                </a:solidFill>
              </a:ln>
              <a:effectLst/>
              <a:scene3d>
                <a:camera prst="orthographicFront"/>
                <a:lightRig rig="threePt" dir="t"/>
              </a:scene3d>
              <a:sp3d>
                <a:bevelT/>
              </a:sp3d>
            </c:spPr>
            <c:extLst>
              <c:ext xmlns:c16="http://schemas.microsoft.com/office/drawing/2014/chart" uri="{C3380CC4-5D6E-409C-BE32-E72D297353CC}">
                <c16:uniqueId val="{0000000A-32ED-4675-90C4-D418979224B3}"/>
              </c:ext>
            </c:extLst>
          </c:dPt>
          <c:dPt>
            <c:idx val="7"/>
            <c:bubble3D val="0"/>
            <c:spPr>
              <a:solidFill>
                <a:srgbClr val="D60093"/>
              </a:solidFill>
              <a:ln w="31750">
                <a:solidFill>
                  <a:srgbClr val="CCFFCC"/>
                </a:solidFill>
              </a:ln>
              <a:effectLst/>
              <a:scene3d>
                <a:camera prst="orthographicFront"/>
                <a:lightRig rig="threePt" dir="t"/>
              </a:scene3d>
              <a:sp3d>
                <a:bevelT/>
              </a:sp3d>
            </c:spPr>
            <c:extLst>
              <c:ext xmlns:c16="http://schemas.microsoft.com/office/drawing/2014/chart" uri="{C3380CC4-5D6E-409C-BE32-E72D297353CC}">
                <c16:uniqueId val="{0000000B-32ED-4675-90C4-D418979224B3}"/>
              </c:ext>
            </c:extLst>
          </c:dPt>
          <c:dPt>
            <c:idx val="8"/>
            <c:bubble3D val="0"/>
            <c:spPr>
              <a:solidFill>
                <a:srgbClr val="7030A0"/>
              </a:solidFill>
              <a:ln w="31750">
                <a:solidFill>
                  <a:srgbClr val="CCFFCC"/>
                </a:solidFill>
              </a:ln>
              <a:effectLst/>
              <a:scene3d>
                <a:camera prst="orthographicFront"/>
                <a:lightRig rig="threePt" dir="t"/>
              </a:scene3d>
              <a:sp3d>
                <a:bevelT/>
              </a:sp3d>
            </c:spPr>
            <c:extLst>
              <c:ext xmlns:c16="http://schemas.microsoft.com/office/drawing/2014/chart" uri="{C3380CC4-5D6E-409C-BE32-E72D297353CC}">
                <c16:uniqueId val="{0000000C-32ED-4675-90C4-D418979224B3}"/>
              </c:ext>
            </c:extLst>
          </c:dPt>
          <c:dPt>
            <c:idx val="9"/>
            <c:bubble3D val="0"/>
            <c:spPr>
              <a:solidFill>
                <a:srgbClr val="FFFF00"/>
              </a:solidFill>
              <a:ln w="31750">
                <a:solidFill>
                  <a:srgbClr val="CCFFCC"/>
                </a:solidFill>
              </a:ln>
              <a:effectLst/>
              <a:scene3d>
                <a:camera prst="orthographicFront"/>
                <a:lightRig rig="threePt" dir="t"/>
              </a:scene3d>
              <a:sp3d>
                <a:bevelT/>
              </a:sp3d>
            </c:spPr>
            <c:extLst>
              <c:ext xmlns:c16="http://schemas.microsoft.com/office/drawing/2014/chart" uri="{C3380CC4-5D6E-409C-BE32-E72D297353CC}">
                <c16:uniqueId val="{00000003-32ED-4675-90C4-D418979224B3}"/>
              </c:ext>
            </c:extLst>
          </c:dPt>
          <c:dPt>
            <c:idx val="10"/>
            <c:bubble3D val="0"/>
            <c:spPr>
              <a:solidFill>
                <a:srgbClr val="0000CC"/>
              </a:solidFill>
              <a:ln w="31750">
                <a:solidFill>
                  <a:srgbClr val="CCFFCC"/>
                </a:solidFill>
              </a:ln>
              <a:effectLst/>
              <a:scene3d>
                <a:camera prst="orthographicFront"/>
                <a:lightRig rig="threePt" dir="t"/>
              </a:scene3d>
              <a:sp3d>
                <a:bevelT/>
              </a:sp3d>
            </c:spPr>
            <c:extLst>
              <c:ext xmlns:c16="http://schemas.microsoft.com/office/drawing/2014/chart" uri="{C3380CC4-5D6E-409C-BE32-E72D297353CC}">
                <c16:uniqueId val="{00000002-32ED-4675-90C4-D418979224B3}"/>
              </c:ext>
            </c:extLst>
          </c:dPt>
          <c:dPt>
            <c:idx val="11"/>
            <c:bubble3D val="0"/>
            <c:spPr>
              <a:solidFill>
                <a:schemeClr val="bg1">
                  <a:lumMod val="50000"/>
                </a:schemeClr>
              </a:solidFill>
              <a:ln w="31750">
                <a:solidFill>
                  <a:srgbClr val="CCFFCC"/>
                </a:solidFill>
              </a:ln>
              <a:effectLst/>
              <a:scene3d>
                <a:camera prst="orthographicFront"/>
                <a:lightRig rig="threePt" dir="t"/>
              </a:scene3d>
              <a:sp3d>
                <a:bevelT/>
              </a:sp3d>
            </c:spPr>
            <c:extLst>
              <c:ext xmlns:c16="http://schemas.microsoft.com/office/drawing/2014/chart" uri="{C3380CC4-5D6E-409C-BE32-E72D297353CC}">
                <c16:uniqueId val="{00000001-32ED-4675-90C4-D418979224B3}"/>
              </c:ext>
            </c:extLst>
          </c:dPt>
          <c:dLbls>
            <c:dLbl>
              <c:idx val="0"/>
              <c:layout>
                <c:manualLayout>
                  <c:x val="4.7385620915032622E-2"/>
                  <c:y val="-0.19068737241178185"/>
                </c:manualLayout>
              </c:layout>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mj-lt"/>
                      <a:ea typeface="+mn-ea"/>
                      <a:cs typeface="+mn-cs"/>
                    </a:defRPr>
                  </a:pPr>
                  <a:endParaRPr lang="ru-RU"/>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2ED-4675-90C4-D418979224B3}"/>
                </c:ext>
              </c:extLst>
            </c:dLbl>
            <c:dLbl>
              <c:idx val="1"/>
              <c:layout>
                <c:manualLayout>
                  <c:x val="0.16176470588235295"/>
                  <c:y val="-0.2518518518518518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2ED-4675-90C4-D418979224B3}"/>
                </c:ext>
              </c:extLst>
            </c:dLbl>
            <c:dLbl>
              <c:idx val="2"/>
              <c:layout>
                <c:manualLayout>
                  <c:x val="0.24346405228758169"/>
                  <c:y val="-0.196296296296296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2ED-4675-90C4-D418979224B3}"/>
                </c:ext>
              </c:extLst>
            </c:dLbl>
            <c:dLbl>
              <c:idx val="3"/>
              <c:layout>
                <c:manualLayout>
                  <c:x val="0.23202614379084954"/>
                  <c:y val="-0.10740740740740748"/>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2ED-4675-90C4-D418979224B3}"/>
                </c:ext>
              </c:extLst>
            </c:dLbl>
            <c:dLbl>
              <c:idx val="4"/>
              <c:layout>
                <c:manualLayout>
                  <c:x val="0.23366013071895414"/>
                  <c:y val="-0.10000000000000006"/>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2ED-4675-90C4-D418979224B3}"/>
                </c:ext>
              </c:extLst>
            </c:dLbl>
            <c:dLbl>
              <c:idx val="5"/>
              <c:layout>
                <c:manualLayout>
                  <c:x val="0.25163398692810446"/>
                  <c:y val="-2.592592592592585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2ED-4675-90C4-D418979224B3}"/>
                </c:ext>
              </c:extLst>
            </c:dLbl>
            <c:dLbl>
              <c:idx val="6"/>
              <c:layout>
                <c:manualLayout>
                  <c:x val="0.29248366013071886"/>
                  <c:y val="3.703703703703703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2ED-4675-90C4-D418979224B3}"/>
                </c:ext>
              </c:extLst>
            </c:dLbl>
            <c:dLbl>
              <c:idx val="7"/>
              <c:layout>
                <c:manualLayout>
                  <c:x val="0.34967320261437906"/>
                  <c:y val="0.1333333333333333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2ED-4675-90C4-D418979224B3}"/>
                </c:ext>
              </c:extLst>
            </c:dLbl>
            <c:dLbl>
              <c:idx val="8"/>
              <c:layout>
                <c:manualLayout>
                  <c:x val="-0.14379084967320269"/>
                  <c:y val="0.15185185185185185"/>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2ED-4675-90C4-D418979224B3}"/>
                </c:ext>
              </c:extLst>
            </c:dLbl>
            <c:dLbl>
              <c:idx val="9"/>
              <c:layout>
                <c:manualLayout>
                  <c:x val="-0.31209150326797386"/>
                  <c:y val="0.15185185185185171"/>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2ED-4675-90C4-D418979224B3}"/>
                </c:ext>
              </c:extLst>
            </c:dLbl>
            <c:dLbl>
              <c:idx val="10"/>
              <c:layout>
                <c:manualLayout>
                  <c:x val="-0.28758169934640521"/>
                  <c:y val="4.814814814814814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2ED-4675-90C4-D418979224B3}"/>
                </c:ext>
              </c:extLst>
            </c:dLbl>
            <c:dLbl>
              <c:idx val="11"/>
              <c:layout>
                <c:manualLayout>
                  <c:x val="-0.17810457516339878"/>
                  <c:y val="-0.27407407407407408"/>
                </c:manualLayout>
              </c:layout>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400" b="1" i="0" u="none" strike="noStrike" kern="1200" baseline="0">
                      <a:solidFill>
                        <a:srgbClr val="FF0000"/>
                      </a:solidFill>
                      <a:latin typeface="+mj-lt"/>
                      <a:ea typeface="+mn-ea"/>
                      <a:cs typeface="+mn-cs"/>
                    </a:defRPr>
                  </a:pPr>
                  <a:endParaRPr lang="ru-RU"/>
                </a:p>
              </c:txPr>
              <c:showLegendKey val="0"/>
              <c:showVal val="1"/>
              <c:showCatName val="1"/>
              <c:showSerName val="0"/>
              <c:showPercent val="0"/>
              <c:showBubbleSize val="0"/>
              <c:extLst>
                <c:ext xmlns:c15="http://schemas.microsoft.com/office/drawing/2012/chart" uri="{CE6537A1-D6FC-4f65-9D91-7224C49458BB}">
                  <c15:layout>
                    <c:manualLayout>
                      <c:w val="0.25366013071895421"/>
                      <c:h val="9.3333333333333338E-2"/>
                    </c:manualLayout>
                  </c15:layout>
                </c:ext>
                <c:ext xmlns:c16="http://schemas.microsoft.com/office/drawing/2014/chart" uri="{C3380CC4-5D6E-409C-BE32-E72D297353CC}">
                  <c16:uniqueId val="{00000001-32ED-4675-90C4-D418979224B3}"/>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8000"/>
                    </a:solidFill>
                    <a:latin typeface="+mj-lt"/>
                    <a:ea typeface="+mn-ea"/>
                    <a:cs typeface="+mn-cs"/>
                  </a:defRPr>
                </a:pPr>
                <a:endParaRPr lang="ru-RU"/>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Лист1!$A$2:$A$13</c:f>
              <c:strCache>
                <c:ptCount val="12"/>
                <c:pt idx="0">
                  <c:v>increase</c:v>
                </c:pt>
                <c:pt idx="1">
                  <c:v>0%-10%</c:v>
                </c:pt>
                <c:pt idx="2">
                  <c:v>10%-20%</c:v>
                </c:pt>
                <c:pt idx="3">
                  <c:v>20%-30%</c:v>
                </c:pt>
                <c:pt idx="4">
                  <c:v>30%-40%</c:v>
                </c:pt>
                <c:pt idx="5">
                  <c:v>40%-50%</c:v>
                </c:pt>
                <c:pt idx="6">
                  <c:v>50%-60%</c:v>
                </c:pt>
                <c:pt idx="7">
                  <c:v>60%-70%</c:v>
                </c:pt>
                <c:pt idx="8">
                  <c:v>70%-80%</c:v>
                </c:pt>
                <c:pt idx="9">
                  <c:v>80%-90%</c:v>
                </c:pt>
                <c:pt idx="10">
                  <c:v>90%-100%</c:v>
                </c:pt>
                <c:pt idx="11">
                  <c:v>decrease &gt;100%</c:v>
                </c:pt>
              </c:strCache>
            </c:strRef>
          </c:cat>
          <c:val>
            <c:numRef>
              <c:f>Лист1!$B$2:$B$13</c:f>
              <c:numCache>
                <c:formatCode>#,##0</c:formatCode>
                <c:ptCount val="12"/>
                <c:pt idx="0">
                  <c:v>14</c:v>
                </c:pt>
                <c:pt idx="1">
                  <c:v>6</c:v>
                </c:pt>
                <c:pt idx="2">
                  <c:v>3</c:v>
                </c:pt>
                <c:pt idx="3">
                  <c:v>9</c:v>
                </c:pt>
                <c:pt idx="4">
                  <c:v>9</c:v>
                </c:pt>
                <c:pt idx="5">
                  <c:v>5</c:v>
                </c:pt>
                <c:pt idx="6">
                  <c:v>11</c:v>
                </c:pt>
                <c:pt idx="7">
                  <c:v>6</c:v>
                </c:pt>
                <c:pt idx="8">
                  <c:v>6</c:v>
                </c:pt>
                <c:pt idx="9">
                  <c:v>3</c:v>
                </c:pt>
                <c:pt idx="10">
                  <c:v>4</c:v>
                </c:pt>
                <c:pt idx="11">
                  <c:v>49</c:v>
                </c:pt>
              </c:numCache>
            </c:numRef>
          </c:val>
          <c:extLst>
            <c:ext xmlns:c16="http://schemas.microsoft.com/office/drawing/2014/chart" uri="{C3380CC4-5D6E-409C-BE32-E72D297353CC}">
              <c16:uniqueId val="{00000000-32ED-4675-90C4-D418979224B3}"/>
            </c:ext>
          </c:extLst>
        </c:ser>
        <c:dLbls>
          <c:showLegendKey val="0"/>
          <c:showVal val="0"/>
          <c:showCatName val="0"/>
          <c:showSerName val="0"/>
          <c:showPercent val="0"/>
          <c:showBubbleSize val="0"/>
          <c:showLeaderLines val="1"/>
        </c:dLbls>
        <c:firstSliceAng val="0"/>
        <c:holeSize val="4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0.29136</cdr:x>
      <cdr:y>0.18171</cdr:y>
    </cdr:from>
    <cdr:to>
      <cdr:x>0.79364</cdr:x>
      <cdr:y>0.3278</cdr:y>
    </cdr:to>
    <cdr:sp macro="" textlink="">
      <cdr:nvSpPr>
        <cdr:cNvPr id="3" name="Стрелка вправо 1">
          <a:extLst xmlns:a="http://schemas.openxmlformats.org/drawingml/2006/main">
            <a:ext uri="{FF2B5EF4-FFF2-40B4-BE49-F238E27FC236}">
              <a16:creationId xmlns:a16="http://schemas.microsoft.com/office/drawing/2014/main" id="{6FC89FC0-DF7E-592C-B3C3-D6CEF7E2721B}"/>
            </a:ext>
          </a:extLst>
        </cdr:cNvPr>
        <cdr:cNvSpPr/>
      </cdr:nvSpPr>
      <cdr:spPr>
        <a:xfrm xmlns:a="http://schemas.openxmlformats.org/drawingml/2006/main" rot="1140958">
          <a:off x="2264534" y="623076"/>
          <a:ext cx="3903985" cy="500942"/>
        </a:xfrm>
        <a:prstGeom xmlns:a="http://schemas.openxmlformats.org/drawingml/2006/main" prst="stripedRightArrow">
          <a:avLst/>
        </a:prstGeom>
      </cdr:spPr>
      <cdr:style>
        <a:lnRef xmlns:a="http://schemas.openxmlformats.org/drawingml/2006/main" idx="3">
          <a:schemeClr val="lt1"/>
        </a:lnRef>
        <a:fillRef xmlns:a="http://schemas.openxmlformats.org/drawingml/2006/main" idx="1">
          <a:schemeClr val="accent2"/>
        </a:fillRef>
        <a:effectRef xmlns:a="http://schemas.openxmlformats.org/drawingml/2006/main" idx="1">
          <a:schemeClr val="accent2"/>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dirty="0"/>
        </a:p>
      </cdr:txBody>
    </cdr:sp>
  </cdr:relSizeAnchor>
</c:userShapes>
</file>

<file path=ppt/drawings/drawing2.xml><?xml version="1.0" encoding="utf-8"?>
<c:userShapes xmlns:c="http://schemas.openxmlformats.org/drawingml/2006/chart">
  <cdr:relSizeAnchor xmlns:cdr="http://schemas.openxmlformats.org/drawingml/2006/chartDrawing">
    <cdr:from>
      <cdr:x>0.77415</cdr:x>
      <cdr:y>0</cdr:y>
    </cdr:from>
    <cdr:to>
      <cdr:x>0.94937</cdr:x>
      <cdr:y>0.11798</cdr:y>
    </cdr:to>
    <cdr:sp macro="" textlink="">
      <cdr:nvSpPr>
        <cdr:cNvPr id="2" name="TextBox 1">
          <a:extLst xmlns:a="http://schemas.openxmlformats.org/drawingml/2006/main">
            <a:ext uri="{FF2B5EF4-FFF2-40B4-BE49-F238E27FC236}">
              <a16:creationId xmlns:a16="http://schemas.microsoft.com/office/drawing/2014/main" id="{1704DE8F-6572-A6E5-660F-A4A5588D9C01}"/>
            </a:ext>
          </a:extLst>
        </cdr:cNvPr>
        <cdr:cNvSpPr txBox="1"/>
      </cdr:nvSpPr>
      <cdr:spPr>
        <a:xfrm xmlns:a="http://schemas.openxmlformats.org/drawingml/2006/main">
          <a:off x="2902807" y="0"/>
          <a:ext cx="657018" cy="40455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600" b="1" dirty="0">
              <a:solidFill>
                <a:srgbClr val="008000"/>
              </a:solidFill>
              <a:latin typeface="+mj-lt"/>
            </a:rPr>
            <a:t>202</a:t>
          </a:r>
          <a:r>
            <a:rPr lang="en-US" sz="1600" b="1" dirty="0">
              <a:solidFill>
                <a:srgbClr val="008000"/>
              </a:solidFill>
              <a:latin typeface="+mj-lt"/>
            </a:rPr>
            <a:t>2</a:t>
          </a:r>
          <a:endParaRPr lang="ru-RU" sz="1100" b="1" dirty="0">
            <a:solidFill>
              <a:srgbClr val="008000"/>
            </a:solidFill>
            <a:latin typeface="+mj-lt"/>
          </a:endParaRPr>
        </a:p>
      </cdr:txBody>
    </cdr:sp>
  </cdr:relSizeAnchor>
  <cdr:relSizeAnchor xmlns:cdr="http://schemas.openxmlformats.org/drawingml/2006/chartDrawing">
    <cdr:from>
      <cdr:x>0.43774</cdr:x>
      <cdr:y>0.43333</cdr:y>
    </cdr:from>
    <cdr:to>
      <cdr:x>0.61478</cdr:x>
      <cdr:y>0.54698</cdr:y>
    </cdr:to>
    <cdr:sp macro="" textlink="">
      <cdr:nvSpPr>
        <cdr:cNvPr id="3" name="TextBox 1">
          <a:extLst xmlns:a="http://schemas.openxmlformats.org/drawingml/2006/main">
            <a:ext uri="{FF2B5EF4-FFF2-40B4-BE49-F238E27FC236}">
              <a16:creationId xmlns:a16="http://schemas.microsoft.com/office/drawing/2014/main" id="{1704DE8F-6572-A6E5-660F-A4A5588D9C01}"/>
            </a:ext>
          </a:extLst>
        </cdr:cNvPr>
        <cdr:cNvSpPr txBox="1"/>
      </cdr:nvSpPr>
      <cdr:spPr>
        <a:xfrm xmlns:a="http://schemas.openxmlformats.org/drawingml/2006/main">
          <a:off x="1641376" y="1485900"/>
          <a:ext cx="663851" cy="38967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600" b="1" dirty="0">
              <a:solidFill>
                <a:srgbClr val="008000"/>
              </a:solidFill>
              <a:latin typeface="+mj-lt"/>
            </a:rPr>
            <a:t>2018</a:t>
          </a:r>
          <a:endParaRPr lang="ru-RU" sz="1100" b="1" dirty="0">
            <a:solidFill>
              <a:srgbClr val="008000"/>
            </a:solidFill>
            <a:latin typeface="+mj-lt"/>
          </a:endParaRPr>
        </a:p>
      </cdr:txBody>
    </cdr:sp>
  </cdr:relSizeAnchor>
  <cdr:relSizeAnchor xmlns:cdr="http://schemas.openxmlformats.org/drawingml/2006/chartDrawing">
    <cdr:from>
      <cdr:x>0.01525</cdr:x>
      <cdr:y>0.20234</cdr:y>
    </cdr:from>
    <cdr:to>
      <cdr:x>0.09207</cdr:x>
      <cdr:y>0.87433</cdr:y>
    </cdr:to>
    <cdr:sp macro="" textlink="">
      <cdr:nvSpPr>
        <cdr:cNvPr id="4" name="TextBox 3">
          <a:extLst xmlns:a="http://schemas.openxmlformats.org/drawingml/2006/main">
            <a:ext uri="{FF2B5EF4-FFF2-40B4-BE49-F238E27FC236}">
              <a16:creationId xmlns:a16="http://schemas.microsoft.com/office/drawing/2014/main" id="{C20F2F34-B7A7-CD45-B691-1241264BECBC}"/>
            </a:ext>
          </a:extLst>
        </cdr:cNvPr>
        <cdr:cNvSpPr txBox="1"/>
      </cdr:nvSpPr>
      <cdr:spPr>
        <a:xfrm xmlns:a="http://schemas.openxmlformats.org/drawingml/2006/main">
          <a:off x="57200" y="693812"/>
          <a:ext cx="288032" cy="2304256"/>
        </a:xfrm>
        <a:prstGeom xmlns:a="http://schemas.openxmlformats.org/drawingml/2006/main" prst="rect">
          <a:avLst/>
        </a:prstGeom>
      </cdr:spPr>
      <cdr:txBody>
        <a:bodyPr xmlns:a="http://schemas.openxmlformats.org/drawingml/2006/main" vertOverflow="clip" vert="vert270" wrap="square" rtlCol="0" anchor="ctr"/>
        <a:lstStyle xmlns:a="http://schemas.openxmlformats.org/drawingml/2006/main"/>
        <a:p xmlns:a="http://schemas.openxmlformats.org/drawingml/2006/main">
          <a:pPr algn="ctr"/>
          <a:r>
            <a:rPr lang="en-US" sz="1400" b="1">
              <a:solidFill>
                <a:srgbClr val="008000"/>
              </a:solidFill>
              <a:latin typeface="+mj-lt"/>
            </a:rPr>
            <a:t>Distribution</a:t>
          </a:r>
          <a:endParaRPr lang="ru-RU" sz="1400" b="1" dirty="0">
            <a:solidFill>
              <a:srgbClr val="008000"/>
            </a:solidFill>
            <a:latin typeface="+mj-l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0.76566</cdr:x>
      <cdr:y>0.01034</cdr:y>
    </cdr:from>
    <cdr:to>
      <cdr:x>0.94088</cdr:x>
      <cdr:y>0.12832</cdr:y>
    </cdr:to>
    <cdr:sp macro="" textlink="">
      <cdr:nvSpPr>
        <cdr:cNvPr id="2" name="TextBox 1">
          <a:extLst xmlns:a="http://schemas.openxmlformats.org/drawingml/2006/main">
            <a:ext uri="{FF2B5EF4-FFF2-40B4-BE49-F238E27FC236}">
              <a16:creationId xmlns:a16="http://schemas.microsoft.com/office/drawing/2014/main" id="{1704DE8F-6572-A6E5-660F-A4A5588D9C01}"/>
            </a:ext>
          </a:extLst>
        </cdr:cNvPr>
        <cdr:cNvSpPr txBox="1"/>
      </cdr:nvSpPr>
      <cdr:spPr>
        <a:xfrm xmlns:a="http://schemas.openxmlformats.org/drawingml/2006/main">
          <a:off x="2870968" y="35446"/>
          <a:ext cx="657018" cy="40455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600" b="1" dirty="0">
              <a:solidFill>
                <a:srgbClr val="008000"/>
              </a:solidFill>
              <a:latin typeface="+mj-lt"/>
            </a:rPr>
            <a:t>202</a:t>
          </a:r>
          <a:r>
            <a:rPr lang="en-US" sz="1600" b="1" dirty="0">
              <a:solidFill>
                <a:srgbClr val="008000"/>
              </a:solidFill>
              <a:latin typeface="+mj-lt"/>
            </a:rPr>
            <a:t>2</a:t>
          </a:r>
          <a:endParaRPr lang="ru-RU" sz="1100" b="1" dirty="0">
            <a:solidFill>
              <a:srgbClr val="008000"/>
            </a:solidFill>
            <a:latin typeface="+mj-lt"/>
          </a:endParaRPr>
        </a:p>
      </cdr:txBody>
    </cdr:sp>
  </cdr:relSizeAnchor>
  <cdr:relSizeAnchor xmlns:cdr="http://schemas.openxmlformats.org/drawingml/2006/chartDrawing">
    <cdr:from>
      <cdr:x>0.43919</cdr:x>
      <cdr:y>0.43097</cdr:y>
    </cdr:from>
    <cdr:to>
      <cdr:x>0.61769</cdr:x>
      <cdr:y>0.54461</cdr:y>
    </cdr:to>
    <cdr:sp macro="" textlink="">
      <cdr:nvSpPr>
        <cdr:cNvPr id="3" name="TextBox 1">
          <a:extLst xmlns:a="http://schemas.openxmlformats.org/drawingml/2006/main">
            <a:ext uri="{FF2B5EF4-FFF2-40B4-BE49-F238E27FC236}">
              <a16:creationId xmlns:a16="http://schemas.microsoft.com/office/drawing/2014/main" id="{1704DE8F-6572-A6E5-660F-A4A5588D9C01}"/>
            </a:ext>
          </a:extLst>
        </cdr:cNvPr>
        <cdr:cNvSpPr txBox="1"/>
      </cdr:nvSpPr>
      <cdr:spPr>
        <a:xfrm xmlns:a="http://schemas.openxmlformats.org/drawingml/2006/main">
          <a:off x="1646832" y="1477791"/>
          <a:ext cx="669307" cy="38967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600" b="1" dirty="0">
              <a:solidFill>
                <a:srgbClr val="008000"/>
              </a:solidFill>
              <a:latin typeface="+mj-lt"/>
            </a:rPr>
            <a:t>2018</a:t>
          </a:r>
          <a:endParaRPr lang="ru-RU" sz="1100" b="1" dirty="0">
            <a:solidFill>
              <a:srgbClr val="008000"/>
            </a:solidFill>
            <a:latin typeface="+mj-lt"/>
          </a:endParaRPr>
        </a:p>
      </cdr:txBody>
    </cdr:sp>
  </cdr:relSizeAnchor>
  <cdr:relSizeAnchor xmlns:cdr="http://schemas.openxmlformats.org/drawingml/2006/chartDrawing">
    <cdr:from>
      <cdr:x>0.0288</cdr:x>
      <cdr:y>0.21715</cdr:y>
    </cdr:from>
    <cdr:to>
      <cdr:x>0.10562</cdr:x>
      <cdr:y>0.88914</cdr:y>
    </cdr:to>
    <cdr:sp macro="" textlink="">
      <cdr:nvSpPr>
        <cdr:cNvPr id="4" name="TextBox 1">
          <a:extLst xmlns:a="http://schemas.openxmlformats.org/drawingml/2006/main">
            <a:ext uri="{FF2B5EF4-FFF2-40B4-BE49-F238E27FC236}">
              <a16:creationId xmlns:a16="http://schemas.microsoft.com/office/drawing/2014/main" id="{3DCCB015-597F-CA99-F0CB-1611DC737364}"/>
            </a:ext>
          </a:extLst>
        </cdr:cNvPr>
        <cdr:cNvSpPr txBox="1"/>
      </cdr:nvSpPr>
      <cdr:spPr>
        <a:xfrm xmlns:a="http://schemas.openxmlformats.org/drawingml/2006/main">
          <a:off x="108000" y="744612"/>
          <a:ext cx="288032" cy="2304256"/>
        </a:xfrm>
        <a:prstGeom xmlns:a="http://schemas.openxmlformats.org/drawingml/2006/main" prst="rect">
          <a:avLst/>
        </a:prstGeom>
      </cdr:spPr>
      <cdr:txBody>
        <a:bodyPr xmlns:a="http://schemas.openxmlformats.org/drawingml/2006/main" vert="vert270"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rgbClr val="008000"/>
              </a:solidFill>
              <a:latin typeface="+mj-lt"/>
            </a:rPr>
            <a:t>Claims</a:t>
          </a:r>
          <a:endParaRPr lang="ru-RU" sz="1400" b="1" dirty="0">
            <a:solidFill>
              <a:srgbClr val="008000"/>
            </a:solidFill>
            <a:latin typeface="+mj-l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798BAB-DD29-48FE-89E9-5E7161365F02}" type="datetimeFigureOut">
              <a:rPr lang="ru-RU" smtClean="0"/>
              <a:t>08.05.2023</a:t>
            </a:fld>
            <a:endParaRPr lang="ru-RU" dirty="0"/>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CBFC9C-EDC2-4917-97B0-EC69D8BCDD7E}" type="slidenum">
              <a:rPr lang="ru-RU" smtClean="0"/>
              <a:t>‹#›</a:t>
            </a:fld>
            <a:endParaRPr lang="ru-RU" dirty="0"/>
          </a:p>
        </p:txBody>
      </p:sp>
    </p:spTree>
    <p:extLst>
      <p:ext uri="{BB962C8B-B14F-4D97-AF65-F5344CB8AC3E}">
        <p14:creationId xmlns:p14="http://schemas.microsoft.com/office/powerpoint/2010/main" val="1816863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51435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Скругленный прямоугольник 12"/>
          <p:cNvSpPr/>
          <p:nvPr/>
        </p:nvSpPr>
        <p:spPr>
          <a:xfrm>
            <a:off x="65313" y="52317"/>
            <a:ext cx="9013372" cy="501915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Подзаголовок 8"/>
          <p:cNvSpPr>
            <a:spLocks noGrp="1"/>
          </p:cNvSpPr>
          <p:nvPr>
            <p:ph type="subTitle" idx="1"/>
          </p:nvPr>
        </p:nvSpPr>
        <p:spPr>
          <a:xfrm>
            <a:off x="1295400" y="2400300"/>
            <a:ext cx="6400800" cy="1200150"/>
          </a:xfrm>
        </p:spPr>
        <p:txBody>
          <a:bodyPr/>
          <a:lstStyle>
            <a:lvl1pPr marL="0" indent="0" algn="ctr">
              <a:buNone/>
              <a:defRPr sz="2600">
                <a:solidFill>
                  <a:schemeClr val="tx1">
                    <a:lumMod val="75000"/>
                    <a:lumOff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dirty="0"/>
          </a:p>
        </p:txBody>
      </p:sp>
      <p:sp>
        <p:nvSpPr>
          <p:cNvPr id="28" name="Дата 27"/>
          <p:cNvSpPr>
            <a:spLocks noGrp="1"/>
          </p:cNvSpPr>
          <p:nvPr>
            <p:ph type="dt" sz="half" idx="10"/>
          </p:nvPr>
        </p:nvSpPr>
        <p:spPr/>
        <p:txBody>
          <a:bodyPr/>
          <a:lstStyle/>
          <a:p>
            <a:fld id="{A9FF4317-B87A-4D1E-9337-375FACDB39B6}" type="datetime1">
              <a:rPr lang="ru-RU" smtClean="0"/>
              <a:t>08.05.2023</a:t>
            </a:fld>
            <a:endParaRPr lang="ru-RU" dirty="0"/>
          </a:p>
        </p:txBody>
      </p:sp>
      <p:sp>
        <p:nvSpPr>
          <p:cNvPr id="17" name="Нижний колонтитул 16"/>
          <p:cNvSpPr>
            <a:spLocks noGrp="1"/>
          </p:cNvSpPr>
          <p:nvPr>
            <p:ph type="ftr" sz="quarter" idx="11"/>
          </p:nvPr>
        </p:nvSpPr>
        <p:spPr/>
        <p:txBody>
          <a:bodyPr/>
          <a:lstStyle/>
          <a:p>
            <a:endParaRPr lang="ru-RU" dirty="0"/>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05FDEEA2-A382-426F-BC67-467C7AFE0A3B}" type="slidenum">
              <a:rPr lang="ru-RU" smtClean="0"/>
              <a:t>‹#›</a:t>
            </a:fld>
            <a:endParaRPr lang="ru-RU" dirty="0"/>
          </a:p>
        </p:txBody>
      </p:sp>
      <p:sp>
        <p:nvSpPr>
          <p:cNvPr id="7" name="Прямоугольник 6"/>
          <p:cNvSpPr/>
          <p:nvPr/>
        </p:nvSpPr>
        <p:spPr>
          <a:xfrm>
            <a:off x="62932" y="645961"/>
            <a:ext cx="9021537" cy="1586529"/>
          </a:xfrm>
          <a:prstGeom prst="rect">
            <a:avLst/>
          </a:prstGeom>
          <a:solidFill>
            <a:srgbClr val="559C34"/>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Прямоугольник 9"/>
          <p:cNvSpPr/>
          <p:nvPr/>
        </p:nvSpPr>
        <p:spPr>
          <a:xfrm>
            <a:off x="67405" y="555526"/>
            <a:ext cx="9021537" cy="90435"/>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Прямоугольник 10"/>
          <p:cNvSpPr/>
          <p:nvPr/>
        </p:nvSpPr>
        <p:spPr>
          <a:xfrm>
            <a:off x="62932" y="2232487"/>
            <a:ext cx="9021537" cy="82899"/>
          </a:xfrm>
          <a:prstGeom prst="rect">
            <a:avLst/>
          </a:prstGeom>
          <a:solidFill>
            <a:srgbClr val="BC0200"/>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Заголовок 7"/>
          <p:cNvSpPr>
            <a:spLocks noGrp="1"/>
          </p:cNvSpPr>
          <p:nvPr>
            <p:ph type="ctrTitle"/>
          </p:nvPr>
        </p:nvSpPr>
        <p:spPr>
          <a:xfrm>
            <a:off x="457200" y="645962"/>
            <a:ext cx="8229600" cy="1586006"/>
          </a:xfrm>
        </p:spPr>
        <p:txBody>
          <a:bodyPr anchor="ctr"/>
          <a:lstStyle>
            <a:lvl1pPr algn="ctr">
              <a:defRPr lang="en-US" dirty="0">
                <a:solidFill>
                  <a:srgbClr val="FFFFFF"/>
                </a:solidFill>
              </a:defRPr>
            </a:lvl1pPr>
          </a:lstStyle>
          <a:p>
            <a:r>
              <a:rPr kumimoji="0" lang="ru-RU"/>
              <a:t>Образец заголовка</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37449124-7B7C-46EB-B96A-7C81FF75419F}" type="datetime1">
              <a:rPr lang="ru-RU" smtClean="0"/>
              <a:t>08.05.2023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5FDEEA2-A382-426F-BC67-467C7AFE0A3B}"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81"/>
            <a:ext cx="2011680" cy="4388644"/>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914400" y="205980"/>
            <a:ext cx="5562600" cy="4388644"/>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0909442A-C532-4E5B-981A-1801E994E2B0}" type="datetime1">
              <a:rPr lang="ru-RU" smtClean="0"/>
              <a:t>08.05.2023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5FDEEA2-A382-426F-BC67-467C7AFE0A3B}"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4" name="Дата 3"/>
          <p:cNvSpPr>
            <a:spLocks noGrp="1"/>
          </p:cNvSpPr>
          <p:nvPr>
            <p:ph type="dt" sz="half" idx="10"/>
          </p:nvPr>
        </p:nvSpPr>
        <p:spPr/>
        <p:txBody>
          <a:bodyPr/>
          <a:lstStyle/>
          <a:p>
            <a:fld id="{B4A936BC-A15B-4444-8D1E-6578A05A6A7F}" type="datetime1">
              <a:rPr lang="ru-RU" smtClean="0"/>
              <a:t>08.05.2023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5FDEEA2-A382-426F-BC67-467C7AFE0A3B}" type="slidenum">
              <a:rPr lang="ru-RU" smtClean="0"/>
              <a:t>‹#›</a:t>
            </a:fld>
            <a:endParaRPr lang="ru-RU" dirty="0"/>
          </a:p>
        </p:txBody>
      </p:sp>
      <p:sp>
        <p:nvSpPr>
          <p:cNvPr id="8" name="Объект 7"/>
          <p:cNvSpPr>
            <a:spLocks noGrp="1"/>
          </p:cNvSpPr>
          <p:nvPr>
            <p:ph sz="quarter" idx="1"/>
          </p:nvPr>
        </p:nvSpPr>
        <p:spPr>
          <a:xfrm>
            <a:off x="914400" y="1085850"/>
            <a:ext cx="7772400" cy="34290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51435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Скругленный прямоугольник 9"/>
          <p:cNvSpPr/>
          <p:nvPr/>
        </p:nvSpPr>
        <p:spPr>
          <a:xfrm>
            <a:off x="65313" y="52317"/>
            <a:ext cx="9013372" cy="501915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a:off x="722313" y="714376"/>
            <a:ext cx="7772400" cy="1021556"/>
          </a:xfrm>
        </p:spPr>
        <p:txBody>
          <a:bodyPr anchor="b" anchorCtr="0"/>
          <a:lstStyle>
            <a:lvl1pPr algn="l">
              <a:buNone/>
              <a:defRPr sz="4000" b="1" cap="none">
                <a:solidFill>
                  <a:srgbClr val="559C34"/>
                </a:solidFill>
              </a:defRPr>
            </a:lvl1pPr>
          </a:lstStyle>
          <a:p>
            <a:r>
              <a:rPr kumimoji="0" lang="ru-RU"/>
              <a:t>Образец заголовка</a:t>
            </a:r>
            <a:endParaRPr kumimoji="0" lang="en-US" dirty="0"/>
          </a:p>
        </p:txBody>
      </p:sp>
      <p:sp>
        <p:nvSpPr>
          <p:cNvPr id="3" name="Текст 2"/>
          <p:cNvSpPr>
            <a:spLocks noGrp="1"/>
          </p:cNvSpPr>
          <p:nvPr>
            <p:ph type="body" idx="1"/>
          </p:nvPr>
        </p:nvSpPr>
        <p:spPr>
          <a:xfrm>
            <a:off x="722313" y="1910953"/>
            <a:ext cx="7772400" cy="1003697"/>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24E1CB6A-1CEC-4E16-9CFE-3B40B22040A9}" type="datetime1">
              <a:rPr lang="ru-RU" smtClean="0"/>
              <a:t>08.05.2023</a:t>
            </a:fld>
            <a:endParaRPr lang="ru-RU" dirty="0"/>
          </a:p>
        </p:txBody>
      </p:sp>
      <p:sp>
        <p:nvSpPr>
          <p:cNvPr id="5" name="Нижний колонтитул 4"/>
          <p:cNvSpPr>
            <a:spLocks noGrp="1"/>
          </p:cNvSpPr>
          <p:nvPr>
            <p:ph type="ftr" sz="quarter" idx="11"/>
          </p:nvPr>
        </p:nvSpPr>
        <p:spPr>
          <a:xfrm>
            <a:off x="800100" y="4629150"/>
            <a:ext cx="4000500" cy="342900"/>
          </a:xfrm>
        </p:spPr>
        <p:txBody>
          <a:bodyPr/>
          <a:lstStyle/>
          <a:p>
            <a:endParaRPr lang="ru-RU" dirty="0"/>
          </a:p>
        </p:txBody>
      </p:sp>
      <p:sp>
        <p:nvSpPr>
          <p:cNvPr id="7" name="Прямоугольник 6"/>
          <p:cNvSpPr/>
          <p:nvPr/>
        </p:nvSpPr>
        <p:spPr>
          <a:xfrm flipV="1">
            <a:off x="69413" y="1782623"/>
            <a:ext cx="9013515" cy="68580"/>
          </a:xfrm>
          <a:prstGeom prst="rect">
            <a:avLst/>
          </a:prstGeom>
          <a:solidFill>
            <a:srgbClr val="559C34"/>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Прямоугольник 7"/>
          <p:cNvSpPr/>
          <p:nvPr/>
        </p:nvSpPr>
        <p:spPr>
          <a:xfrm>
            <a:off x="69147" y="1756107"/>
            <a:ext cx="9013781" cy="3428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Прямоугольник 8"/>
          <p:cNvSpPr/>
          <p:nvPr/>
        </p:nvSpPr>
        <p:spPr>
          <a:xfrm>
            <a:off x="68307" y="1851660"/>
            <a:ext cx="9014621" cy="34290"/>
          </a:xfrm>
          <a:prstGeom prst="rect">
            <a:avLst/>
          </a:prstGeom>
          <a:solidFill>
            <a:srgbClr val="BC0200"/>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Номер слайда 5"/>
          <p:cNvSpPr>
            <a:spLocks noGrp="1"/>
          </p:cNvSpPr>
          <p:nvPr>
            <p:ph type="sldNum" sz="quarter" idx="12"/>
          </p:nvPr>
        </p:nvSpPr>
        <p:spPr>
          <a:xfrm>
            <a:off x="146304" y="4656582"/>
            <a:ext cx="457200" cy="342900"/>
          </a:xfrm>
        </p:spPr>
        <p:txBody>
          <a:bodyPr/>
          <a:lstStyle/>
          <a:p>
            <a:fld id="{05FDEEA2-A382-426F-BC67-467C7AFE0A3B}" type="slidenum">
              <a:rPr lang="ru-RU" smtClean="0"/>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17A7ADA4-F2E8-450C-9D19-63F2C953BA73}" type="datetime1">
              <a:rPr lang="ru-RU" smtClean="0"/>
              <a:t>08.05.2023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5FDEEA2-A382-426F-BC67-467C7AFE0A3B}" type="slidenum">
              <a:rPr lang="ru-RU" smtClean="0"/>
              <a:t>‹#›</a:t>
            </a:fld>
            <a:endParaRPr lang="ru-RU" dirty="0"/>
          </a:p>
        </p:txBody>
      </p:sp>
      <p:sp>
        <p:nvSpPr>
          <p:cNvPr id="9" name="Объект 8"/>
          <p:cNvSpPr>
            <a:spLocks noGrp="1"/>
          </p:cNvSpPr>
          <p:nvPr>
            <p:ph sz="quarter" idx="1"/>
          </p:nvPr>
        </p:nvSpPr>
        <p:spPr>
          <a:xfrm>
            <a:off x="914400" y="1085850"/>
            <a:ext cx="3749040" cy="34290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Объект 10"/>
          <p:cNvSpPr>
            <a:spLocks noGrp="1"/>
          </p:cNvSpPr>
          <p:nvPr>
            <p:ph sz="quarter" idx="2"/>
          </p:nvPr>
        </p:nvSpPr>
        <p:spPr>
          <a:xfrm>
            <a:off x="4933950" y="1085850"/>
            <a:ext cx="3749040" cy="34290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04788"/>
            <a:ext cx="7772400" cy="857250"/>
          </a:xfrm>
        </p:spPr>
        <p:txBody>
          <a:bodyPr anchor="b" anchorCtr="0"/>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914400" y="1085850"/>
            <a:ext cx="3733800" cy="5715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953000" y="1085850"/>
            <a:ext cx="3733800" cy="5715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7" name="Дата 6"/>
          <p:cNvSpPr>
            <a:spLocks noGrp="1"/>
          </p:cNvSpPr>
          <p:nvPr>
            <p:ph type="dt" sz="half" idx="10"/>
          </p:nvPr>
        </p:nvSpPr>
        <p:spPr/>
        <p:txBody>
          <a:bodyPr/>
          <a:lstStyle/>
          <a:p>
            <a:fld id="{E5AE94D3-3E01-4C34-9B58-4B16C8C95CE1}" type="datetime1">
              <a:rPr lang="ru-RU" smtClean="0"/>
              <a:t>08.05.2023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05FDEEA2-A382-426F-BC67-467C7AFE0A3B}" type="slidenum">
              <a:rPr lang="ru-RU" smtClean="0"/>
              <a:t>‹#›</a:t>
            </a:fld>
            <a:endParaRPr lang="ru-RU" dirty="0"/>
          </a:p>
        </p:txBody>
      </p:sp>
      <p:sp>
        <p:nvSpPr>
          <p:cNvPr id="11" name="Объект 10"/>
          <p:cNvSpPr>
            <a:spLocks noGrp="1"/>
          </p:cNvSpPr>
          <p:nvPr>
            <p:ph sz="half" idx="2"/>
          </p:nvPr>
        </p:nvSpPr>
        <p:spPr>
          <a:xfrm>
            <a:off x="914400" y="1685925"/>
            <a:ext cx="3733800" cy="291465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Объект 12"/>
          <p:cNvSpPr>
            <a:spLocks noGrp="1"/>
          </p:cNvSpPr>
          <p:nvPr>
            <p:ph sz="half" idx="4"/>
          </p:nvPr>
        </p:nvSpPr>
        <p:spPr>
          <a:xfrm>
            <a:off x="4953000" y="1685925"/>
            <a:ext cx="3733800" cy="291465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ED326494-5C18-455C-B56D-56D0F915C69D}" type="datetime1">
              <a:rPr lang="ru-RU" smtClean="0"/>
              <a:t>08.05.2023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05FDEEA2-A382-426F-BC67-467C7AFE0A3B}"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F804A69-4907-45A2-9B1B-8F9E1A6635B8}" type="datetime1">
              <a:rPr lang="ru-RU" smtClean="0"/>
              <a:t>08.05.2023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05FDEEA2-A382-426F-BC67-467C7AFE0A3B}"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51435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Скругленный прямоугольник 8"/>
          <p:cNvSpPr/>
          <p:nvPr/>
        </p:nvSpPr>
        <p:spPr>
          <a:xfrm>
            <a:off x="64008" y="52316"/>
            <a:ext cx="9013372" cy="5020056"/>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a:off x="914400" y="204788"/>
            <a:ext cx="7772400" cy="857250"/>
          </a:xfrm>
        </p:spPr>
        <p:txBody>
          <a:bodyPr anchor="b" anchorCtr="0"/>
          <a:lstStyle>
            <a:lvl1pPr algn="l">
              <a:buNone/>
              <a:defRPr sz="4000" b="0"/>
            </a:lvl1pPr>
          </a:lstStyle>
          <a:p>
            <a:r>
              <a:rPr kumimoji="0" lang="ru-RU"/>
              <a:t>Образец заголовка</a:t>
            </a:r>
            <a:endParaRPr kumimoji="0" lang="en-US"/>
          </a:p>
        </p:txBody>
      </p:sp>
      <p:sp>
        <p:nvSpPr>
          <p:cNvPr id="3" name="Текст 2"/>
          <p:cNvSpPr>
            <a:spLocks noGrp="1"/>
          </p:cNvSpPr>
          <p:nvPr>
            <p:ph type="body" idx="2"/>
          </p:nvPr>
        </p:nvSpPr>
        <p:spPr>
          <a:xfrm>
            <a:off x="914400" y="1200150"/>
            <a:ext cx="1905000" cy="337185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A05F13F0-03A5-444B-A968-BE5DF788F236}" type="datetime1">
              <a:rPr lang="ru-RU" smtClean="0"/>
              <a:t>08.05.2023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5FDEEA2-A382-426F-BC67-467C7AFE0A3B}" type="slidenum">
              <a:rPr lang="ru-RU" smtClean="0"/>
              <a:t>‹#›</a:t>
            </a:fld>
            <a:endParaRPr lang="ru-RU" dirty="0"/>
          </a:p>
        </p:txBody>
      </p:sp>
      <p:sp>
        <p:nvSpPr>
          <p:cNvPr id="11" name="Объект 10"/>
          <p:cNvSpPr>
            <a:spLocks noGrp="1"/>
          </p:cNvSpPr>
          <p:nvPr>
            <p:ph sz="quarter" idx="1"/>
          </p:nvPr>
        </p:nvSpPr>
        <p:spPr>
          <a:xfrm>
            <a:off x="2971800" y="1200150"/>
            <a:ext cx="5715000" cy="337185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3675413"/>
            <a:ext cx="7315200" cy="391716"/>
          </a:xfrm>
        </p:spPr>
        <p:txBody>
          <a:bodyPr anchor="ctr">
            <a:noAutofit/>
          </a:bodyPr>
          <a:lstStyle>
            <a:lvl1pPr algn="l">
              <a:buNone/>
              <a:defRPr sz="2800" b="0"/>
            </a:lvl1pPr>
          </a:lstStyle>
          <a:p>
            <a:r>
              <a:rPr kumimoji="0" lang="ru-RU"/>
              <a:t>Образец заголовка</a:t>
            </a:r>
            <a:endParaRPr kumimoji="0" lang="en-US"/>
          </a:p>
        </p:txBody>
      </p:sp>
      <p:sp>
        <p:nvSpPr>
          <p:cNvPr id="4" name="Текст 3"/>
          <p:cNvSpPr>
            <a:spLocks noGrp="1"/>
          </p:cNvSpPr>
          <p:nvPr>
            <p:ph type="body" sz="half" idx="2"/>
          </p:nvPr>
        </p:nvSpPr>
        <p:spPr>
          <a:xfrm>
            <a:off x="914400" y="4084369"/>
            <a:ext cx="7315200" cy="51435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568C466A-33F6-495F-AF2D-8CCFED8D1CD6}" type="datetime1">
              <a:rPr lang="ru-RU" smtClean="0"/>
              <a:t>08.05.2023</a:t>
            </a:fld>
            <a:endParaRPr lang="ru-RU" dirty="0"/>
          </a:p>
        </p:txBody>
      </p:sp>
      <p:sp>
        <p:nvSpPr>
          <p:cNvPr id="6" name="Нижний колонтитул 5"/>
          <p:cNvSpPr>
            <a:spLocks noGrp="1"/>
          </p:cNvSpPr>
          <p:nvPr>
            <p:ph type="ftr" sz="quarter" idx="11"/>
          </p:nvPr>
        </p:nvSpPr>
        <p:spPr>
          <a:xfrm>
            <a:off x="914400" y="4629150"/>
            <a:ext cx="3886200" cy="342900"/>
          </a:xfrm>
        </p:spPr>
        <p:txBody>
          <a:bodyPr/>
          <a:lstStyle/>
          <a:p>
            <a:endParaRPr lang="ru-RU" dirty="0"/>
          </a:p>
        </p:txBody>
      </p:sp>
      <p:sp>
        <p:nvSpPr>
          <p:cNvPr id="7" name="Номер слайда 6"/>
          <p:cNvSpPr>
            <a:spLocks noGrp="1"/>
          </p:cNvSpPr>
          <p:nvPr>
            <p:ph type="sldNum" sz="quarter" idx="12"/>
          </p:nvPr>
        </p:nvSpPr>
        <p:spPr>
          <a:xfrm>
            <a:off x="146304" y="4656582"/>
            <a:ext cx="457200" cy="342900"/>
          </a:xfrm>
        </p:spPr>
        <p:txBody>
          <a:bodyPr/>
          <a:lstStyle/>
          <a:p>
            <a:fld id="{05FDEEA2-A382-426F-BC67-467C7AFE0A3B}" type="slidenum">
              <a:rPr lang="ru-RU" smtClean="0"/>
              <a:t>‹#›</a:t>
            </a:fld>
            <a:endParaRPr lang="ru-RU" dirty="0"/>
          </a:p>
        </p:txBody>
      </p:sp>
      <p:sp>
        <p:nvSpPr>
          <p:cNvPr id="11" name="Прямоугольник 10"/>
          <p:cNvSpPr/>
          <p:nvPr/>
        </p:nvSpPr>
        <p:spPr>
          <a:xfrm flipV="1">
            <a:off x="68307" y="3512666"/>
            <a:ext cx="9006840" cy="6858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Прямоугольник 11"/>
          <p:cNvSpPr/>
          <p:nvPr/>
        </p:nvSpPr>
        <p:spPr>
          <a:xfrm>
            <a:off x="68509" y="3487856"/>
            <a:ext cx="9006639" cy="3428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Прямоугольник 12"/>
          <p:cNvSpPr/>
          <p:nvPr/>
        </p:nvSpPr>
        <p:spPr>
          <a:xfrm>
            <a:off x="68511" y="3579919"/>
            <a:ext cx="9006637" cy="3660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Рисунок 2"/>
          <p:cNvSpPr>
            <a:spLocks noGrp="1"/>
          </p:cNvSpPr>
          <p:nvPr>
            <p:ph type="pic" idx="1"/>
          </p:nvPr>
        </p:nvSpPr>
        <p:spPr>
          <a:xfrm>
            <a:off x="68309" y="50007"/>
            <a:ext cx="9001873" cy="3436144"/>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dirty="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51435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Скругленный прямоугольник 7"/>
          <p:cNvSpPr/>
          <p:nvPr/>
        </p:nvSpPr>
        <p:spPr>
          <a:xfrm>
            <a:off x="64008" y="52316"/>
            <a:ext cx="9013372" cy="5020056"/>
          </a:xfrm>
          <a:prstGeom prst="roundRect">
            <a:avLst>
              <a:gd name="adj" fmla="val 4929"/>
            </a:avLst>
          </a:prstGeom>
          <a:ln w="9525" cap="sq" cmpd="sng" algn="ctr">
            <a:solidFill>
              <a:srgbClr val="BC0200"/>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latin typeface="Arial" pitchFamily="34" charset="0"/>
              <a:cs typeface="Arial" pitchFamily="34" charset="0"/>
            </a:endParaRPr>
          </a:p>
        </p:txBody>
      </p:sp>
      <p:sp>
        <p:nvSpPr>
          <p:cNvPr id="22" name="Заголовок 21"/>
          <p:cNvSpPr>
            <a:spLocks noGrp="1"/>
          </p:cNvSpPr>
          <p:nvPr>
            <p:ph type="title"/>
          </p:nvPr>
        </p:nvSpPr>
        <p:spPr>
          <a:xfrm>
            <a:off x="914400" y="205979"/>
            <a:ext cx="7772400" cy="857250"/>
          </a:xfrm>
          <a:prstGeom prst="rect">
            <a:avLst/>
          </a:prstGeom>
        </p:spPr>
        <p:txBody>
          <a:bodyPr bIns="91440" anchor="ctr" anchorCtr="0">
            <a:normAutofit/>
          </a:bodyPr>
          <a:lstStyle/>
          <a:p>
            <a:r>
              <a:rPr kumimoji="0" lang="uk-UA" noProof="0" dirty="0" err="1"/>
              <a:t>Образец</a:t>
            </a:r>
            <a:r>
              <a:rPr kumimoji="0" lang="uk-UA" noProof="0" dirty="0"/>
              <a:t> заголовка</a:t>
            </a:r>
          </a:p>
        </p:txBody>
      </p:sp>
      <p:sp>
        <p:nvSpPr>
          <p:cNvPr id="13" name="Текст 12"/>
          <p:cNvSpPr>
            <a:spLocks noGrp="1"/>
          </p:cNvSpPr>
          <p:nvPr>
            <p:ph type="body" idx="1"/>
          </p:nvPr>
        </p:nvSpPr>
        <p:spPr>
          <a:xfrm>
            <a:off x="914400" y="1085850"/>
            <a:ext cx="7772400" cy="3429000"/>
          </a:xfrm>
          <a:prstGeom prst="rect">
            <a:avLst/>
          </a:prstGeom>
        </p:spPr>
        <p:txBody>
          <a:bodyPr>
            <a:normAutofit/>
          </a:bodyPr>
          <a:lstStyle/>
          <a:p>
            <a:pPr lvl="0" eaLnBrk="1" latinLnBrk="0" hangingPunct="1"/>
            <a:r>
              <a:rPr kumimoji="0" lang="uk-UA" noProof="0" dirty="0" err="1"/>
              <a:t>Образец</a:t>
            </a:r>
            <a:r>
              <a:rPr kumimoji="0" lang="uk-UA" noProof="0" dirty="0"/>
              <a:t> </a:t>
            </a:r>
            <a:r>
              <a:rPr kumimoji="0" lang="uk-UA" noProof="0" dirty="0" err="1"/>
              <a:t>текста</a:t>
            </a:r>
            <a:endParaRPr kumimoji="0" lang="uk-UA" noProof="0" dirty="0"/>
          </a:p>
          <a:p>
            <a:pPr lvl="1" eaLnBrk="1" latinLnBrk="0" hangingPunct="1"/>
            <a:r>
              <a:rPr kumimoji="0" lang="uk-UA" noProof="0" dirty="0" err="1"/>
              <a:t>Второй</a:t>
            </a:r>
            <a:r>
              <a:rPr kumimoji="0" lang="uk-UA" noProof="0" dirty="0"/>
              <a:t> </a:t>
            </a:r>
            <a:r>
              <a:rPr kumimoji="0" lang="uk-UA" noProof="0" dirty="0" err="1"/>
              <a:t>уровень</a:t>
            </a:r>
            <a:endParaRPr kumimoji="0" lang="uk-UA" noProof="0" dirty="0"/>
          </a:p>
          <a:p>
            <a:pPr lvl="2" eaLnBrk="1" latinLnBrk="0" hangingPunct="1"/>
            <a:r>
              <a:rPr kumimoji="0" lang="uk-UA" noProof="0" dirty="0" err="1"/>
              <a:t>Третий</a:t>
            </a:r>
            <a:r>
              <a:rPr kumimoji="0" lang="uk-UA" noProof="0" dirty="0"/>
              <a:t> </a:t>
            </a:r>
            <a:r>
              <a:rPr kumimoji="0" lang="uk-UA" noProof="0" dirty="0" err="1"/>
              <a:t>уровень</a:t>
            </a:r>
            <a:endParaRPr kumimoji="0" lang="uk-UA" noProof="0" dirty="0"/>
          </a:p>
          <a:p>
            <a:pPr lvl="3" eaLnBrk="1" latinLnBrk="0" hangingPunct="1"/>
            <a:r>
              <a:rPr kumimoji="0" lang="uk-UA" noProof="0" dirty="0" err="1"/>
              <a:t>Четвертый</a:t>
            </a:r>
            <a:r>
              <a:rPr kumimoji="0" lang="uk-UA" noProof="0" dirty="0"/>
              <a:t> </a:t>
            </a:r>
            <a:r>
              <a:rPr kumimoji="0" lang="uk-UA" noProof="0" dirty="0" err="1"/>
              <a:t>уровень</a:t>
            </a:r>
            <a:endParaRPr kumimoji="0" lang="uk-UA" noProof="0" dirty="0"/>
          </a:p>
          <a:p>
            <a:pPr lvl="4" eaLnBrk="1" latinLnBrk="0" hangingPunct="1"/>
            <a:r>
              <a:rPr kumimoji="0" lang="uk-UA" noProof="0" dirty="0" err="1"/>
              <a:t>Пятый</a:t>
            </a:r>
            <a:r>
              <a:rPr kumimoji="0" lang="uk-UA" noProof="0" dirty="0"/>
              <a:t> </a:t>
            </a:r>
            <a:r>
              <a:rPr kumimoji="0" lang="uk-UA" noProof="0" dirty="0" err="1"/>
              <a:t>уровень</a:t>
            </a:r>
            <a:endParaRPr kumimoji="0" lang="uk-UA" noProof="0" dirty="0"/>
          </a:p>
        </p:txBody>
      </p:sp>
      <p:sp>
        <p:nvSpPr>
          <p:cNvPr id="14" name="Дата 13"/>
          <p:cNvSpPr>
            <a:spLocks noGrp="1"/>
          </p:cNvSpPr>
          <p:nvPr>
            <p:ph type="dt" sz="half" idx="2"/>
          </p:nvPr>
        </p:nvSpPr>
        <p:spPr>
          <a:xfrm>
            <a:off x="6172200" y="4643437"/>
            <a:ext cx="2476500" cy="357188"/>
          </a:xfrm>
          <a:prstGeom prst="rect">
            <a:avLst/>
          </a:prstGeom>
        </p:spPr>
        <p:txBody>
          <a:bodyPr anchor="ctr" anchorCtr="0"/>
          <a:lstStyle>
            <a:lvl1pPr algn="r" eaLnBrk="1" latinLnBrk="0" hangingPunct="1">
              <a:defRPr kumimoji="0" sz="1200">
                <a:solidFill>
                  <a:schemeClr val="tx2"/>
                </a:solidFill>
                <a:latin typeface="Arial" pitchFamily="34" charset="0"/>
                <a:cs typeface="Arial" pitchFamily="34" charset="0"/>
              </a:defRPr>
            </a:lvl1pPr>
          </a:lstStyle>
          <a:p>
            <a:fld id="{2FEA85B5-650F-4961-95AF-8347E1949A59}" type="datetime1">
              <a:rPr lang="ru-RU" smtClean="0"/>
              <a:pPr/>
              <a:t>08.05.2023</a:t>
            </a:fld>
            <a:endParaRPr lang="ru-RU" dirty="0"/>
          </a:p>
        </p:txBody>
      </p:sp>
      <p:sp>
        <p:nvSpPr>
          <p:cNvPr id="3" name="Нижний колонтитул 2"/>
          <p:cNvSpPr>
            <a:spLocks noGrp="1"/>
          </p:cNvSpPr>
          <p:nvPr>
            <p:ph type="ftr" sz="quarter" idx="3"/>
          </p:nvPr>
        </p:nvSpPr>
        <p:spPr>
          <a:xfrm>
            <a:off x="914400" y="4629150"/>
            <a:ext cx="3962400" cy="342900"/>
          </a:xfrm>
          <a:prstGeom prst="rect">
            <a:avLst/>
          </a:prstGeom>
        </p:spPr>
        <p:txBody>
          <a:bodyPr anchor="ctr" anchorCtr="0"/>
          <a:lstStyle>
            <a:lvl1pPr eaLnBrk="1" latinLnBrk="0" hangingPunct="1">
              <a:defRPr kumimoji="0" sz="1200">
                <a:solidFill>
                  <a:schemeClr val="tx2"/>
                </a:solidFill>
                <a:latin typeface="Arial" pitchFamily="34" charset="0"/>
                <a:cs typeface="Arial" pitchFamily="34" charset="0"/>
              </a:defRPr>
            </a:lvl1pPr>
          </a:lstStyle>
          <a:p>
            <a:endParaRPr lang="ru-RU" dirty="0"/>
          </a:p>
        </p:txBody>
      </p:sp>
      <p:sp>
        <p:nvSpPr>
          <p:cNvPr id="23" name="Номер слайда 22"/>
          <p:cNvSpPr>
            <a:spLocks noGrp="1"/>
          </p:cNvSpPr>
          <p:nvPr>
            <p:ph type="sldNum" sz="quarter" idx="4"/>
          </p:nvPr>
        </p:nvSpPr>
        <p:spPr>
          <a:xfrm>
            <a:off x="146304" y="4657725"/>
            <a:ext cx="457200" cy="342900"/>
          </a:xfrm>
          <a:prstGeom prst="ellipse">
            <a:avLst/>
          </a:prstGeom>
          <a:solidFill>
            <a:srgbClr val="559C34"/>
          </a:solidFill>
        </p:spPr>
        <p:txBody>
          <a:bodyPr wrap="none" lIns="0" tIns="0" rIns="0" bIns="0" anchor="ctr" anchorCtr="1">
            <a:noAutofit/>
          </a:bodyPr>
          <a:lstStyle>
            <a:lvl1pPr algn="ctr" eaLnBrk="1" latinLnBrk="0" hangingPunct="1">
              <a:defRPr kumimoji="0" sz="1400" b="1">
                <a:solidFill>
                  <a:srgbClr val="FFFFFF"/>
                </a:solidFill>
                <a:latin typeface="Arial" pitchFamily="34" charset="0"/>
                <a:ea typeface="+mj-ea"/>
                <a:cs typeface="Arial" pitchFamily="34" charset="0"/>
              </a:defRPr>
            </a:lvl1pPr>
          </a:lstStyle>
          <a:p>
            <a:fld id="{05FDEEA2-A382-426F-BC67-467C7AFE0A3B}" type="slidenum">
              <a:rPr lang="ru-RU" smtClean="0"/>
              <a:pPr/>
              <a:t>‹#›</a:t>
            </a:fld>
            <a:endParaRPr lang="ru-RU" dirty="0"/>
          </a:p>
        </p:txBody>
      </p:sp>
      <p:pic>
        <p:nvPicPr>
          <p:cNvPr id="4" name="Рисунок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4498" y="350138"/>
            <a:ext cx="703086" cy="63743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2800" b="1" kern="1200">
          <a:solidFill>
            <a:srgbClr val="559C34"/>
          </a:solidFill>
          <a:latin typeface="+mj-lt"/>
          <a:ea typeface="+mj-ea"/>
          <a:cs typeface="+mj-cs"/>
        </a:defRPr>
      </a:lvl1pPr>
    </p:titleStyle>
    <p:bodyStyle>
      <a:lvl1pPr marL="274320" indent="-274320" algn="just" rtl="0" eaLnBrk="1" latinLnBrk="0" hangingPunct="1">
        <a:spcBef>
          <a:spcPts val="580"/>
        </a:spcBef>
        <a:buClr>
          <a:srgbClr val="559C34"/>
        </a:buClr>
        <a:buSzPct val="85000"/>
        <a:buFont typeface="Wingdings 2"/>
        <a:buChar char=""/>
        <a:defRPr kumimoji="0" sz="2600" kern="1200">
          <a:solidFill>
            <a:schemeClr val="tx1"/>
          </a:solidFill>
          <a:latin typeface="Arial" pitchFamily="34" charset="0"/>
          <a:ea typeface="+mn-ea"/>
          <a:cs typeface="Arial" pitchFamily="34" charset="0"/>
        </a:defRPr>
      </a:lvl1pPr>
      <a:lvl2pPr marL="548640" indent="-228600" algn="just" rtl="0" eaLnBrk="1" latinLnBrk="0" hangingPunct="1">
        <a:spcBef>
          <a:spcPts val="370"/>
        </a:spcBef>
        <a:buClr>
          <a:srgbClr val="BC0200"/>
        </a:buClr>
        <a:buSzPct val="85000"/>
        <a:buFont typeface="Wingdings" pitchFamily="2" charset="2"/>
        <a:buChar char="Ø"/>
        <a:defRPr kumimoji="0" sz="2400" kern="1200">
          <a:solidFill>
            <a:schemeClr val="tx1"/>
          </a:solidFill>
          <a:latin typeface="Arial" pitchFamily="34" charset="0"/>
          <a:ea typeface="+mn-ea"/>
          <a:cs typeface="Arial" pitchFamily="34" charset="0"/>
        </a:defRPr>
      </a:lvl2pPr>
      <a:lvl3pPr marL="822960" indent="-228600" algn="just" rtl="0" eaLnBrk="1" latinLnBrk="0" hangingPunct="1">
        <a:spcBef>
          <a:spcPts val="370"/>
        </a:spcBef>
        <a:buClr>
          <a:srgbClr val="33CC33"/>
        </a:buClr>
        <a:buSzPct val="85000"/>
        <a:buFont typeface="Wingdings" pitchFamily="2" charset="2"/>
        <a:buChar char="§"/>
        <a:defRPr kumimoji="0" sz="2000" kern="1200">
          <a:solidFill>
            <a:schemeClr val="tx1"/>
          </a:solidFill>
          <a:latin typeface="Arial" pitchFamily="34" charset="0"/>
          <a:ea typeface="+mn-ea"/>
          <a:cs typeface="Arial" pitchFamily="34" charset="0"/>
        </a:defRPr>
      </a:lvl3pPr>
      <a:lvl4pPr marL="1097280" indent="-228600" algn="just" rtl="0" eaLnBrk="1" latinLnBrk="0" hangingPunct="1">
        <a:spcBef>
          <a:spcPts val="370"/>
        </a:spcBef>
        <a:buClr>
          <a:schemeClr val="accent2">
            <a:lumMod val="75000"/>
          </a:schemeClr>
        </a:buClr>
        <a:buSzPct val="80000"/>
        <a:buFont typeface="Wingdings 2"/>
        <a:buChar char=""/>
        <a:defRPr kumimoji="0" sz="2000" kern="1200">
          <a:solidFill>
            <a:schemeClr val="tx1"/>
          </a:solidFill>
          <a:latin typeface="Arial" pitchFamily="34" charset="0"/>
          <a:ea typeface="+mn-ea"/>
          <a:cs typeface="Arial" pitchFamily="34" charset="0"/>
        </a:defRPr>
      </a:lvl4pPr>
      <a:lvl5pPr marL="1371600" indent="-228600" algn="just" rtl="0" eaLnBrk="1" latinLnBrk="0" hangingPunct="1">
        <a:spcBef>
          <a:spcPts val="370"/>
        </a:spcBef>
        <a:buClr>
          <a:srgbClr val="FF9933"/>
        </a:buClr>
        <a:buFont typeface="Wingdings" pitchFamily="2" charset="2"/>
        <a:buChar char="v"/>
        <a:defRPr kumimoji="0" sz="2000" kern="1200">
          <a:solidFill>
            <a:schemeClr val="tx1"/>
          </a:solidFill>
          <a:latin typeface="Arial" pitchFamily="34" charset="0"/>
          <a:ea typeface="+mn-ea"/>
          <a:cs typeface="Arial" pitchFamily="34" charset="0"/>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insurancebiz.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chart" Target="../charts/chart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699542"/>
            <a:ext cx="7920880" cy="1566174"/>
          </a:xfrm>
        </p:spPr>
        <p:txBody>
          <a:bodyPr>
            <a:noAutofit/>
          </a:bodyPr>
          <a:lstStyle/>
          <a:p>
            <a:r>
              <a:rPr lang="en-US" b="1" dirty="0"/>
              <a:t>HOW DO INSURANCE COMPANIES HANDLE THE CHALLENGES OF AN ONGOING WAR?</a:t>
            </a:r>
          </a:p>
        </p:txBody>
      </p:sp>
      <p:sp>
        <p:nvSpPr>
          <p:cNvPr id="3" name="Подзаголовок 2"/>
          <p:cNvSpPr>
            <a:spLocks noGrp="1"/>
          </p:cNvSpPr>
          <p:nvPr>
            <p:ph type="subTitle" idx="1"/>
          </p:nvPr>
        </p:nvSpPr>
        <p:spPr>
          <a:xfrm>
            <a:off x="1259632" y="2427734"/>
            <a:ext cx="7776864" cy="2429782"/>
          </a:xfrm>
        </p:spPr>
        <p:txBody>
          <a:bodyPr>
            <a:normAutofit/>
          </a:bodyPr>
          <a:lstStyle/>
          <a:p>
            <a:pPr algn="just"/>
            <a:r>
              <a:rPr lang="en-US" sz="2800" b="1" dirty="0">
                <a:effectLst>
                  <a:outerShdw blurRad="38100" dist="38100" dir="2700000" algn="tl">
                    <a:srgbClr val="000000">
                      <a:alpha val="43137"/>
                    </a:srgbClr>
                  </a:outerShdw>
                </a:effectLst>
              </a:rPr>
              <a:t>VYACHESLAV CHERNYAKHOVSKY</a:t>
            </a:r>
          </a:p>
          <a:p>
            <a:pPr algn="just"/>
            <a:r>
              <a:rPr lang="en-US" sz="2400" b="1" dirty="0"/>
              <a:t>General Director of the Insurance Business Association (Ukraine)</a:t>
            </a:r>
          </a:p>
          <a:p>
            <a:pPr algn="just"/>
            <a:r>
              <a:rPr lang="en-US" sz="2400" b="1" dirty="0"/>
              <a:t>Chairman of the Insurance Commission of the Ukrainian Society of Financial Analysts</a:t>
            </a:r>
            <a:endParaRPr lang="ru-RU" sz="2400" dirty="0"/>
          </a:p>
        </p:txBody>
      </p:sp>
      <p:pic>
        <p:nvPicPr>
          <p:cNvPr id="5" name="Рисунок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9512" y="2571750"/>
            <a:ext cx="1062732" cy="963500"/>
          </a:xfrm>
          <a:prstGeom prst="rect">
            <a:avLst/>
          </a:prstGeom>
        </p:spPr>
      </p:pic>
      <p:pic>
        <p:nvPicPr>
          <p:cNvPr id="7" name="Рисунок 6">
            <a:extLst>
              <a:ext uri="{FF2B5EF4-FFF2-40B4-BE49-F238E27FC236}">
                <a16:creationId xmlns:a16="http://schemas.microsoft.com/office/drawing/2014/main" id="{9A091F50-4AD4-8A9F-39AC-AC98D1E882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3612038"/>
            <a:ext cx="1222781" cy="1014013"/>
          </a:xfrm>
          <a:prstGeom prst="rect">
            <a:avLst/>
          </a:prstGeom>
        </p:spPr>
      </p:pic>
    </p:spTree>
    <p:extLst>
      <p:ext uri="{BB962C8B-B14F-4D97-AF65-F5344CB8AC3E}">
        <p14:creationId xmlns:p14="http://schemas.microsoft.com/office/powerpoint/2010/main" val="3188055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D36067-A7E4-AE64-47B2-F1C5131CAE1C}"/>
              </a:ext>
            </a:extLst>
          </p:cNvPr>
          <p:cNvSpPr>
            <a:spLocks noGrp="1"/>
          </p:cNvSpPr>
          <p:nvPr>
            <p:ph type="title"/>
          </p:nvPr>
        </p:nvSpPr>
        <p:spPr/>
        <p:txBody>
          <a:bodyPr>
            <a:normAutofit fontScale="90000"/>
          </a:bodyPr>
          <a:lstStyle/>
          <a:p>
            <a:r>
              <a:rPr lang="en-US" dirty="0"/>
              <a:t>Structure of decrease in insurance premiums among the companies,</a:t>
            </a:r>
            <a:r>
              <a:rPr lang="ru-RU" dirty="0"/>
              <a:t> 2022/2021</a:t>
            </a:r>
            <a:r>
              <a:rPr lang="en-US" dirty="0"/>
              <a:t> </a:t>
            </a:r>
            <a:endParaRPr lang="ru-RU" dirty="0"/>
          </a:p>
        </p:txBody>
      </p:sp>
      <p:sp>
        <p:nvSpPr>
          <p:cNvPr id="3" name="Номер слайда 2">
            <a:extLst>
              <a:ext uri="{FF2B5EF4-FFF2-40B4-BE49-F238E27FC236}">
                <a16:creationId xmlns:a16="http://schemas.microsoft.com/office/drawing/2014/main" id="{A32E01D3-04CF-1197-3916-869F2FEC43C4}"/>
              </a:ext>
            </a:extLst>
          </p:cNvPr>
          <p:cNvSpPr>
            <a:spLocks noGrp="1"/>
          </p:cNvSpPr>
          <p:nvPr>
            <p:ph type="sldNum" sz="quarter" idx="12"/>
          </p:nvPr>
        </p:nvSpPr>
        <p:spPr/>
        <p:txBody>
          <a:bodyPr/>
          <a:lstStyle/>
          <a:p>
            <a:fld id="{05FDEEA2-A382-426F-BC67-467C7AFE0A3B}" type="slidenum">
              <a:rPr lang="ru-RU" smtClean="0"/>
              <a:t>10</a:t>
            </a:fld>
            <a:endParaRPr lang="ru-RU" dirty="0"/>
          </a:p>
        </p:txBody>
      </p:sp>
      <p:graphicFrame>
        <p:nvGraphicFramePr>
          <p:cNvPr id="7" name="Объект 6">
            <a:extLst>
              <a:ext uri="{FF2B5EF4-FFF2-40B4-BE49-F238E27FC236}">
                <a16:creationId xmlns:a16="http://schemas.microsoft.com/office/drawing/2014/main" id="{CAAE7BFC-FA70-119B-B4FA-0464758786E6}"/>
              </a:ext>
            </a:extLst>
          </p:cNvPr>
          <p:cNvGraphicFramePr>
            <a:graphicFrameLocks noGrp="1"/>
          </p:cNvGraphicFramePr>
          <p:nvPr>
            <p:ph sz="quarter" idx="1"/>
            <p:extLst>
              <p:ext uri="{D42A27DB-BD31-4B8C-83A1-F6EECF244321}">
                <p14:modId xmlns:p14="http://schemas.microsoft.com/office/powerpoint/2010/main" val="1810502040"/>
              </p:ext>
            </p:extLst>
          </p:nvPr>
        </p:nvGraphicFramePr>
        <p:xfrm>
          <a:off x="914400" y="1085850"/>
          <a:ext cx="7772400" cy="34290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Рисунок 4">
            <a:extLst>
              <a:ext uri="{FF2B5EF4-FFF2-40B4-BE49-F238E27FC236}">
                <a16:creationId xmlns:a16="http://schemas.microsoft.com/office/drawing/2014/main" id="{7DFDFC32-BED7-418A-F3F0-A92BC8221F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831" y="1888232"/>
            <a:ext cx="2064974" cy="1367036"/>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58748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46E583-A45B-6E5D-518E-D4313FB95615}"/>
              </a:ext>
            </a:extLst>
          </p:cNvPr>
          <p:cNvSpPr>
            <a:spLocks noGrp="1"/>
          </p:cNvSpPr>
          <p:nvPr>
            <p:ph type="title"/>
          </p:nvPr>
        </p:nvSpPr>
        <p:spPr/>
        <p:txBody>
          <a:bodyPr>
            <a:normAutofit fontScale="90000"/>
          </a:bodyPr>
          <a:lstStyle/>
          <a:p>
            <a:r>
              <a:rPr lang="en-US" dirty="0"/>
              <a:t>The main challenges faced by insurance companies during the war </a:t>
            </a:r>
            <a:r>
              <a:rPr lang="uk-UA" dirty="0"/>
              <a:t>(</a:t>
            </a:r>
            <a:r>
              <a:rPr lang="en-US" dirty="0"/>
              <a:t>1</a:t>
            </a:r>
            <a:r>
              <a:rPr lang="uk-UA" dirty="0"/>
              <a:t>)</a:t>
            </a:r>
            <a:endParaRPr lang="ru-UA" dirty="0"/>
          </a:p>
        </p:txBody>
      </p:sp>
      <p:sp>
        <p:nvSpPr>
          <p:cNvPr id="3" name="Номер слайда 2">
            <a:extLst>
              <a:ext uri="{FF2B5EF4-FFF2-40B4-BE49-F238E27FC236}">
                <a16:creationId xmlns:a16="http://schemas.microsoft.com/office/drawing/2014/main" id="{CBD730A9-E96C-4816-A73A-F7E943AEA7B8}"/>
              </a:ext>
            </a:extLst>
          </p:cNvPr>
          <p:cNvSpPr>
            <a:spLocks noGrp="1"/>
          </p:cNvSpPr>
          <p:nvPr>
            <p:ph type="sldNum" sz="quarter" idx="12"/>
          </p:nvPr>
        </p:nvSpPr>
        <p:spPr/>
        <p:txBody>
          <a:bodyPr/>
          <a:lstStyle/>
          <a:p>
            <a:fld id="{05FDEEA2-A382-426F-BC67-467C7AFE0A3B}" type="slidenum">
              <a:rPr lang="ru-RU" smtClean="0"/>
              <a:t>11</a:t>
            </a:fld>
            <a:endParaRPr lang="ru-RU" dirty="0"/>
          </a:p>
        </p:txBody>
      </p:sp>
      <p:sp>
        <p:nvSpPr>
          <p:cNvPr id="4" name="Объект 3">
            <a:extLst>
              <a:ext uri="{FF2B5EF4-FFF2-40B4-BE49-F238E27FC236}">
                <a16:creationId xmlns:a16="http://schemas.microsoft.com/office/drawing/2014/main" id="{FAF12409-8803-4D6B-ADB9-8FBF14CC70B2}"/>
              </a:ext>
            </a:extLst>
          </p:cNvPr>
          <p:cNvSpPr>
            <a:spLocks noGrp="1"/>
          </p:cNvSpPr>
          <p:nvPr>
            <p:ph sz="quarter" idx="1"/>
          </p:nvPr>
        </p:nvSpPr>
        <p:spPr/>
        <p:txBody>
          <a:bodyPr>
            <a:noAutofit/>
          </a:bodyPr>
          <a:lstStyle/>
          <a:p>
            <a:r>
              <a:rPr lang="en-US" sz="1600" dirty="0"/>
              <a:t>Some of the offices of companies registered in cities in the East of Ukraine and branches were damaged or even destroyed or ended up in the occupied territories </a:t>
            </a:r>
            <a:endParaRPr lang="ru-RU" sz="1600" dirty="0"/>
          </a:p>
          <a:p>
            <a:r>
              <a:rPr lang="en-US" sz="1600" dirty="0"/>
              <a:t>Some employees of the companies were injured during the missile and artillery attacks, drafted into the Defense Forces, some went missing or have been in the occupied territories for more than a year</a:t>
            </a:r>
          </a:p>
          <a:p>
            <a:r>
              <a:rPr lang="en-US" sz="1600" dirty="0"/>
              <a:t>In the first weeks of the war, some employees could not work normally because they had to evacuate their families to the western part of Ukraine or abroad</a:t>
            </a:r>
          </a:p>
          <a:p>
            <a:r>
              <a:rPr lang="en-US" sz="1600" dirty="0"/>
              <a:t>Employees were ready to work even from bomb shelters - but most of these structures or those that replaced them (underground parking lots, basements, subways) were generally poorly equipped and did not have the Internet</a:t>
            </a:r>
          </a:p>
          <a:p>
            <a:r>
              <a:rPr lang="en-US" sz="1600" dirty="0"/>
              <a:t>Problems with power supply, communication and the Internet (especially noticeable in the first months of the war and in the fall of 2022 and the winter 2023 during the massive missile attacks of Ukraine)</a:t>
            </a:r>
            <a:endParaRPr lang="ru-UA" sz="1600" dirty="0"/>
          </a:p>
        </p:txBody>
      </p:sp>
    </p:spTree>
    <p:extLst>
      <p:ext uri="{BB962C8B-B14F-4D97-AF65-F5344CB8AC3E}">
        <p14:creationId xmlns:p14="http://schemas.microsoft.com/office/powerpoint/2010/main" val="314039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46E583-A45B-6E5D-518E-D4313FB95615}"/>
              </a:ext>
            </a:extLst>
          </p:cNvPr>
          <p:cNvSpPr>
            <a:spLocks noGrp="1"/>
          </p:cNvSpPr>
          <p:nvPr>
            <p:ph type="title"/>
          </p:nvPr>
        </p:nvSpPr>
        <p:spPr/>
        <p:txBody>
          <a:bodyPr>
            <a:normAutofit fontScale="90000"/>
          </a:bodyPr>
          <a:lstStyle/>
          <a:p>
            <a:r>
              <a:rPr lang="en-US" dirty="0"/>
              <a:t>The main challenges faced by insurance companies during the war </a:t>
            </a:r>
            <a:r>
              <a:rPr lang="uk-UA" dirty="0"/>
              <a:t>(</a:t>
            </a:r>
            <a:r>
              <a:rPr lang="en-US" dirty="0"/>
              <a:t>2</a:t>
            </a:r>
            <a:r>
              <a:rPr lang="uk-UA" dirty="0"/>
              <a:t>)</a:t>
            </a:r>
            <a:endParaRPr lang="ru-UA" dirty="0"/>
          </a:p>
        </p:txBody>
      </p:sp>
      <p:sp>
        <p:nvSpPr>
          <p:cNvPr id="3" name="Номер слайда 2">
            <a:extLst>
              <a:ext uri="{FF2B5EF4-FFF2-40B4-BE49-F238E27FC236}">
                <a16:creationId xmlns:a16="http://schemas.microsoft.com/office/drawing/2014/main" id="{CBD730A9-E96C-4816-A73A-F7E943AEA7B8}"/>
              </a:ext>
            </a:extLst>
          </p:cNvPr>
          <p:cNvSpPr>
            <a:spLocks noGrp="1"/>
          </p:cNvSpPr>
          <p:nvPr>
            <p:ph type="sldNum" sz="quarter" idx="12"/>
          </p:nvPr>
        </p:nvSpPr>
        <p:spPr/>
        <p:txBody>
          <a:bodyPr/>
          <a:lstStyle/>
          <a:p>
            <a:fld id="{05FDEEA2-A382-426F-BC67-467C7AFE0A3B}" type="slidenum">
              <a:rPr lang="ru-RU" smtClean="0"/>
              <a:t>12</a:t>
            </a:fld>
            <a:endParaRPr lang="ru-RU" dirty="0"/>
          </a:p>
        </p:txBody>
      </p:sp>
      <p:sp>
        <p:nvSpPr>
          <p:cNvPr id="4" name="Объект 3">
            <a:extLst>
              <a:ext uri="{FF2B5EF4-FFF2-40B4-BE49-F238E27FC236}">
                <a16:creationId xmlns:a16="http://schemas.microsoft.com/office/drawing/2014/main" id="{FAF12409-8803-4D6B-ADB9-8FBF14CC70B2}"/>
              </a:ext>
            </a:extLst>
          </p:cNvPr>
          <p:cNvSpPr>
            <a:spLocks noGrp="1"/>
          </p:cNvSpPr>
          <p:nvPr>
            <p:ph sz="quarter" idx="1"/>
          </p:nvPr>
        </p:nvSpPr>
        <p:spPr/>
        <p:txBody>
          <a:bodyPr>
            <a:normAutofit/>
          </a:bodyPr>
          <a:lstStyle/>
          <a:p>
            <a:r>
              <a:rPr lang="en-US" sz="1600" dirty="0"/>
              <a:t>According to our surveys in March 2022, only 5% of companies continue to work without problems. About 60% of companies continue to work despite difficulties. Almost a third have interruptions in their operations and can only work partially. Almost 10% of companies cannot continue to operate.</a:t>
            </a:r>
          </a:p>
          <a:p>
            <a:r>
              <a:rPr lang="en-US" sz="1600" dirty="0"/>
              <a:t>This year most insurance companies operating in the Ukrainian market have managed to stabilize their activities</a:t>
            </a:r>
          </a:p>
          <a:p>
            <a:r>
              <a:rPr lang="en-US" sz="1600" dirty="0"/>
              <a:t>However, I have to mention that companies are leaving the market - not only because of the consequences of the war but also because of excessive and redundant regulatory requirements</a:t>
            </a:r>
            <a:endParaRPr lang="ru-RU" sz="1600" dirty="0"/>
          </a:p>
        </p:txBody>
      </p:sp>
      <p:pic>
        <p:nvPicPr>
          <p:cNvPr id="8" name="Рисунок 7">
            <a:extLst>
              <a:ext uri="{FF2B5EF4-FFF2-40B4-BE49-F238E27FC236}">
                <a16:creationId xmlns:a16="http://schemas.microsoft.com/office/drawing/2014/main" id="{6E6CF83E-C721-0C04-9811-C3221835F7AD}"/>
              </a:ext>
            </a:extLst>
          </p:cNvPr>
          <p:cNvPicPr>
            <a:picLocks noChangeAspect="1"/>
          </p:cNvPicPr>
          <p:nvPr/>
        </p:nvPicPr>
        <p:blipFill rotWithShape="1">
          <a:blip r:embed="rId2" cstate="print">
            <a:clrChange>
              <a:clrFrom>
                <a:srgbClr val="FFFFFF"/>
              </a:clrFrom>
              <a:clrTo>
                <a:srgbClr val="FFFFFF">
                  <a:alpha val="0"/>
                </a:srgbClr>
              </a:clrTo>
            </a:clrChange>
            <a:lum contrast="20000"/>
            <a:extLst>
              <a:ext uri="{28A0092B-C50C-407E-A947-70E740481C1C}">
                <a14:useLocalDpi xmlns:a14="http://schemas.microsoft.com/office/drawing/2010/main" val="0"/>
              </a:ext>
            </a:extLst>
          </a:blip>
          <a:srcRect l="10225" t="3772" r="4560" b="2965"/>
          <a:stretch/>
        </p:blipFill>
        <p:spPr>
          <a:xfrm>
            <a:off x="5868144" y="3219822"/>
            <a:ext cx="1800200" cy="178080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889675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E014D9-9D80-1C05-F4F6-98B67C74ADA0}"/>
              </a:ext>
            </a:extLst>
          </p:cNvPr>
          <p:cNvSpPr>
            <a:spLocks noGrp="1"/>
          </p:cNvSpPr>
          <p:nvPr>
            <p:ph type="title"/>
          </p:nvPr>
        </p:nvSpPr>
        <p:spPr/>
        <p:txBody>
          <a:bodyPr>
            <a:normAutofit fontScale="90000"/>
          </a:bodyPr>
          <a:lstStyle/>
          <a:p>
            <a:r>
              <a:rPr lang="en-US" dirty="0"/>
              <a:t>What have been helping to keep the business running</a:t>
            </a:r>
            <a:r>
              <a:rPr lang="ru-RU" dirty="0"/>
              <a:t>?</a:t>
            </a:r>
            <a:endParaRPr lang="ru-UA" dirty="0"/>
          </a:p>
        </p:txBody>
      </p:sp>
      <p:sp>
        <p:nvSpPr>
          <p:cNvPr id="3" name="Номер слайда 2">
            <a:extLst>
              <a:ext uri="{FF2B5EF4-FFF2-40B4-BE49-F238E27FC236}">
                <a16:creationId xmlns:a16="http://schemas.microsoft.com/office/drawing/2014/main" id="{31DF7341-0DC9-1FFB-E7F3-24B794D4E908}"/>
              </a:ext>
            </a:extLst>
          </p:cNvPr>
          <p:cNvSpPr>
            <a:spLocks noGrp="1"/>
          </p:cNvSpPr>
          <p:nvPr>
            <p:ph type="sldNum" sz="quarter" idx="12"/>
          </p:nvPr>
        </p:nvSpPr>
        <p:spPr/>
        <p:txBody>
          <a:bodyPr/>
          <a:lstStyle/>
          <a:p>
            <a:fld id="{05FDEEA2-A382-426F-BC67-467C7AFE0A3B}" type="slidenum">
              <a:rPr lang="ru-RU" smtClean="0"/>
              <a:t>13</a:t>
            </a:fld>
            <a:endParaRPr lang="ru-RU" dirty="0"/>
          </a:p>
        </p:txBody>
      </p:sp>
      <p:sp>
        <p:nvSpPr>
          <p:cNvPr id="4" name="Объект 3">
            <a:extLst>
              <a:ext uri="{FF2B5EF4-FFF2-40B4-BE49-F238E27FC236}">
                <a16:creationId xmlns:a16="http://schemas.microsoft.com/office/drawing/2014/main" id="{8ABC8865-374A-5A8C-FC36-E88C11591BF5}"/>
              </a:ext>
            </a:extLst>
          </p:cNvPr>
          <p:cNvSpPr>
            <a:spLocks noGrp="1"/>
          </p:cNvSpPr>
          <p:nvPr>
            <p:ph sz="quarter" idx="1"/>
          </p:nvPr>
        </p:nvSpPr>
        <p:spPr/>
        <p:txBody>
          <a:bodyPr>
            <a:normAutofit lnSpcReduction="10000"/>
          </a:bodyPr>
          <a:lstStyle/>
          <a:p>
            <a:r>
              <a:rPr lang="en-US" sz="2000" b="1" dirty="0"/>
              <a:t>General stress resistance: </a:t>
            </a:r>
            <a:r>
              <a:rPr lang="en-US" sz="2000" dirty="0"/>
              <a:t>we live in the country where various crises occur regularly</a:t>
            </a:r>
          </a:p>
          <a:p>
            <a:r>
              <a:rPr lang="en-US" sz="2000" b="1" dirty="0"/>
              <a:t>Remote work skills: </a:t>
            </a:r>
            <a:r>
              <a:rPr lang="en-US" sz="2000" dirty="0"/>
              <a:t>as a result of the Covid-19 pandemic, the national insurance business was well adapted to remote work at the time of the war. We had experience not only in daily, operational activities online, but even in holding shareholders' meetings, meetings of the Association's members and </a:t>
            </a:r>
            <a:r>
              <a:rPr lang="en-US" sz="2000" dirty="0" err="1"/>
              <a:t>MTIBU</a:t>
            </a:r>
            <a:r>
              <a:rPr lang="en-US" sz="2000" dirty="0"/>
              <a:t> members remotely</a:t>
            </a:r>
          </a:p>
          <a:p>
            <a:r>
              <a:rPr lang="en-US" sz="2000" b="1" dirty="0"/>
              <a:t>High overall level of </a:t>
            </a:r>
            <a:r>
              <a:rPr lang="en-US" sz="2000" b="1" dirty="0" err="1"/>
              <a:t>digitalisation</a:t>
            </a:r>
            <a:r>
              <a:rPr lang="en-US" sz="2000" b="1" dirty="0"/>
              <a:t> in Ukraine: </a:t>
            </a:r>
            <a:r>
              <a:rPr lang="en-US" sz="2000" dirty="0"/>
              <a:t>for example, many people have electronic digital signatures, even individuals, which allows for remote document flow</a:t>
            </a:r>
            <a:endParaRPr lang="ru-UA" sz="2000" dirty="0"/>
          </a:p>
        </p:txBody>
      </p:sp>
    </p:spTree>
    <p:extLst>
      <p:ext uri="{BB962C8B-B14F-4D97-AF65-F5344CB8AC3E}">
        <p14:creationId xmlns:p14="http://schemas.microsoft.com/office/powerpoint/2010/main" val="207293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D0476B-2F04-5E79-DEA6-0F4077E5CA03}"/>
              </a:ext>
            </a:extLst>
          </p:cNvPr>
          <p:cNvSpPr>
            <a:spLocks noGrp="1"/>
          </p:cNvSpPr>
          <p:nvPr>
            <p:ph type="title"/>
          </p:nvPr>
        </p:nvSpPr>
        <p:spPr/>
        <p:txBody>
          <a:bodyPr>
            <a:normAutofit/>
          </a:bodyPr>
          <a:lstStyle/>
          <a:p>
            <a:r>
              <a:rPr lang="en-US" dirty="0"/>
              <a:t>What specific steps have been implemented</a:t>
            </a:r>
            <a:endParaRPr lang="ru-UA" dirty="0"/>
          </a:p>
        </p:txBody>
      </p:sp>
      <p:sp>
        <p:nvSpPr>
          <p:cNvPr id="3" name="Номер слайда 2">
            <a:extLst>
              <a:ext uri="{FF2B5EF4-FFF2-40B4-BE49-F238E27FC236}">
                <a16:creationId xmlns:a16="http://schemas.microsoft.com/office/drawing/2014/main" id="{0DFF6FCE-9A0B-0138-6EB5-A9F385479EAF}"/>
              </a:ext>
            </a:extLst>
          </p:cNvPr>
          <p:cNvSpPr>
            <a:spLocks noGrp="1"/>
          </p:cNvSpPr>
          <p:nvPr>
            <p:ph type="sldNum" sz="quarter" idx="12"/>
          </p:nvPr>
        </p:nvSpPr>
        <p:spPr/>
        <p:txBody>
          <a:bodyPr/>
          <a:lstStyle/>
          <a:p>
            <a:fld id="{05FDEEA2-A382-426F-BC67-467C7AFE0A3B}" type="slidenum">
              <a:rPr lang="ru-RU" smtClean="0"/>
              <a:t>14</a:t>
            </a:fld>
            <a:endParaRPr lang="ru-RU" dirty="0"/>
          </a:p>
        </p:txBody>
      </p:sp>
      <p:sp>
        <p:nvSpPr>
          <p:cNvPr id="4" name="Объект 3">
            <a:extLst>
              <a:ext uri="{FF2B5EF4-FFF2-40B4-BE49-F238E27FC236}">
                <a16:creationId xmlns:a16="http://schemas.microsoft.com/office/drawing/2014/main" id="{DCD4F8A6-9F6F-60B8-3B12-0D40E6E0A617}"/>
              </a:ext>
            </a:extLst>
          </p:cNvPr>
          <p:cNvSpPr>
            <a:spLocks noGrp="1"/>
          </p:cNvSpPr>
          <p:nvPr>
            <p:ph sz="quarter" idx="1"/>
          </p:nvPr>
        </p:nvSpPr>
        <p:spPr/>
        <p:txBody>
          <a:bodyPr>
            <a:normAutofit fontScale="92500" lnSpcReduction="20000"/>
          </a:bodyPr>
          <a:lstStyle/>
          <a:p>
            <a:r>
              <a:rPr lang="en-US" sz="2000" dirty="0"/>
              <a:t>Business associations appealed to the NBU with a proposal to </a:t>
            </a:r>
            <a:r>
              <a:rPr lang="en-US" sz="2000" b="1" dirty="0"/>
              <a:t>temporarily ease regulatory requirements</a:t>
            </a:r>
            <a:r>
              <a:rPr lang="en-US" sz="2000" dirty="0"/>
              <a:t>, in particular in terms of reporting and imposing penalties for violations</a:t>
            </a:r>
          </a:p>
          <a:p>
            <a:r>
              <a:rPr lang="en-US" sz="2000" dirty="0"/>
              <a:t>Companies that were closest to the regions of active hostilities </a:t>
            </a:r>
            <a:r>
              <a:rPr lang="en-US" sz="2000" b="1" dirty="0"/>
              <a:t>partially or completely relocated employees to safer regions </a:t>
            </a:r>
            <a:r>
              <a:rPr lang="en-US" sz="2000" dirty="0"/>
              <a:t>of the country or abroad</a:t>
            </a:r>
          </a:p>
          <a:p>
            <a:r>
              <a:rPr lang="en-US" sz="2000" b="1" dirty="0"/>
              <a:t>Moving servers to a safe location </a:t>
            </a:r>
            <a:r>
              <a:rPr lang="en-US" sz="2000" dirty="0"/>
              <a:t>and transferring key information to cloud storage</a:t>
            </a:r>
          </a:p>
          <a:p>
            <a:r>
              <a:rPr lang="en-US" sz="2000" b="1" dirty="0"/>
              <a:t>Digital settlement was implemented </a:t>
            </a:r>
            <a:r>
              <a:rPr lang="en-US" sz="2000" dirty="0"/>
              <a:t>as actively as possible, in particular, temporarily significantly simplified requirements for documents certifying the occurrence of an insured event</a:t>
            </a:r>
          </a:p>
          <a:p>
            <a:r>
              <a:rPr lang="en-US" sz="2000" dirty="0"/>
              <a:t>It was necessary to give way to document flow standards </a:t>
            </a:r>
            <a:r>
              <a:rPr lang="en-US" sz="2000" b="1" dirty="0"/>
              <a:t>in the direction of its simplification</a:t>
            </a:r>
          </a:p>
          <a:p>
            <a:endParaRPr lang="ru-UA" sz="2800" dirty="0"/>
          </a:p>
        </p:txBody>
      </p:sp>
    </p:spTree>
    <p:extLst>
      <p:ext uri="{BB962C8B-B14F-4D97-AF65-F5344CB8AC3E}">
        <p14:creationId xmlns:p14="http://schemas.microsoft.com/office/powerpoint/2010/main" val="4138084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B24B88-7F5A-DE14-D887-A91CD633566F}"/>
              </a:ext>
            </a:extLst>
          </p:cNvPr>
          <p:cNvSpPr>
            <a:spLocks noGrp="1"/>
          </p:cNvSpPr>
          <p:nvPr>
            <p:ph type="title"/>
          </p:nvPr>
        </p:nvSpPr>
        <p:spPr/>
        <p:txBody>
          <a:bodyPr>
            <a:normAutofit fontScale="90000"/>
          </a:bodyPr>
          <a:lstStyle/>
          <a:p>
            <a:r>
              <a:rPr lang="en-US" dirty="0"/>
              <a:t>The role of the insurance industry in postwar recovery</a:t>
            </a:r>
            <a:endParaRPr lang="ru-UA" dirty="0"/>
          </a:p>
        </p:txBody>
      </p:sp>
      <p:sp>
        <p:nvSpPr>
          <p:cNvPr id="3" name="Номер слайда 2">
            <a:extLst>
              <a:ext uri="{FF2B5EF4-FFF2-40B4-BE49-F238E27FC236}">
                <a16:creationId xmlns:a16="http://schemas.microsoft.com/office/drawing/2014/main" id="{7EFDC452-E7DC-F423-FAAE-572E10A7ADC4}"/>
              </a:ext>
            </a:extLst>
          </p:cNvPr>
          <p:cNvSpPr>
            <a:spLocks noGrp="1"/>
          </p:cNvSpPr>
          <p:nvPr>
            <p:ph type="sldNum" sz="quarter" idx="12"/>
          </p:nvPr>
        </p:nvSpPr>
        <p:spPr/>
        <p:txBody>
          <a:bodyPr/>
          <a:lstStyle/>
          <a:p>
            <a:fld id="{05FDEEA2-A382-426F-BC67-467C7AFE0A3B}" type="slidenum">
              <a:rPr lang="ru-RU" smtClean="0"/>
              <a:t>15</a:t>
            </a:fld>
            <a:endParaRPr lang="ru-RU" dirty="0"/>
          </a:p>
        </p:txBody>
      </p:sp>
      <p:sp>
        <p:nvSpPr>
          <p:cNvPr id="4" name="Объект 3">
            <a:extLst>
              <a:ext uri="{FF2B5EF4-FFF2-40B4-BE49-F238E27FC236}">
                <a16:creationId xmlns:a16="http://schemas.microsoft.com/office/drawing/2014/main" id="{1F9D99D1-828C-B00E-917D-29AB1665D677}"/>
              </a:ext>
            </a:extLst>
          </p:cNvPr>
          <p:cNvSpPr>
            <a:spLocks noGrp="1"/>
          </p:cNvSpPr>
          <p:nvPr>
            <p:ph sz="quarter" idx="1"/>
          </p:nvPr>
        </p:nvSpPr>
        <p:spPr>
          <a:xfrm>
            <a:off x="871316" y="1085851"/>
            <a:ext cx="2505472" cy="3429000"/>
          </a:xfrm>
        </p:spPr>
        <p:txBody>
          <a:bodyPr>
            <a:normAutofit fontScale="85000" lnSpcReduction="10000"/>
          </a:bodyPr>
          <a:lstStyle/>
          <a:p>
            <a:pPr marL="0" indent="0">
              <a:buNone/>
            </a:pPr>
            <a:r>
              <a:rPr lang="en-US" sz="1800" dirty="0"/>
              <a:t>The role of insurance will be one of the most important, as investors and investments will only come in if there is insurance protection, including against military and political violence risks</a:t>
            </a:r>
          </a:p>
          <a:p>
            <a:pPr marL="0" indent="0">
              <a:buNone/>
            </a:pPr>
            <a:r>
              <a:rPr lang="en-US" sz="1800" dirty="0"/>
              <a:t>People's living standards have fallen during the war, and therefore the ability to insure against significant financial losses will be important</a:t>
            </a:r>
            <a:endParaRPr lang="ru-UA" sz="2400" dirty="0"/>
          </a:p>
        </p:txBody>
      </p:sp>
      <p:pic>
        <p:nvPicPr>
          <p:cNvPr id="9" name="Объект 8">
            <a:extLst>
              <a:ext uri="{FF2B5EF4-FFF2-40B4-BE49-F238E27FC236}">
                <a16:creationId xmlns:a16="http://schemas.microsoft.com/office/drawing/2014/main" id="{693A4956-CE85-43AD-AE57-17EB12EA0FB0}"/>
              </a:ext>
            </a:extLst>
          </p:cNvPr>
          <p:cNvPicPr>
            <a:picLocks noGrp="1" noChangeAspect="1"/>
          </p:cNvPicPr>
          <p:nvPr>
            <p:ph sz="quarter" idx="2"/>
          </p:nvPr>
        </p:nvPicPr>
        <p:blipFill rotWithShape="1">
          <a:blip r:embed="rId2" cstate="print">
            <a:extLst>
              <a:ext uri="{28A0092B-C50C-407E-A947-70E740481C1C}">
                <a14:useLocalDpi xmlns:a14="http://schemas.microsoft.com/office/drawing/2010/main" val="0"/>
              </a:ext>
            </a:extLst>
          </a:blip>
          <a:srcRect l="5106" t="2158" r="2983" b="11479"/>
          <a:stretch/>
        </p:blipFill>
        <p:spPr>
          <a:xfrm>
            <a:off x="3348366" y="1085851"/>
            <a:ext cx="5702784" cy="3009804"/>
          </a:xfrm>
        </p:spPr>
      </p:pic>
    </p:spTree>
    <p:extLst>
      <p:ext uri="{BB962C8B-B14F-4D97-AF65-F5344CB8AC3E}">
        <p14:creationId xmlns:p14="http://schemas.microsoft.com/office/powerpoint/2010/main" val="4027159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B24B88-7F5A-DE14-D887-A91CD633566F}"/>
              </a:ext>
            </a:extLst>
          </p:cNvPr>
          <p:cNvSpPr>
            <a:spLocks noGrp="1"/>
          </p:cNvSpPr>
          <p:nvPr>
            <p:ph type="title"/>
          </p:nvPr>
        </p:nvSpPr>
        <p:spPr/>
        <p:txBody>
          <a:bodyPr>
            <a:normAutofit fontScale="90000"/>
          </a:bodyPr>
          <a:lstStyle/>
          <a:p>
            <a:r>
              <a:rPr lang="en-US" dirty="0"/>
              <a:t>The role of the insurance industry in postwar recovery</a:t>
            </a:r>
            <a:endParaRPr lang="ru-UA" dirty="0"/>
          </a:p>
        </p:txBody>
      </p:sp>
      <p:sp>
        <p:nvSpPr>
          <p:cNvPr id="3" name="Номер слайда 2">
            <a:extLst>
              <a:ext uri="{FF2B5EF4-FFF2-40B4-BE49-F238E27FC236}">
                <a16:creationId xmlns:a16="http://schemas.microsoft.com/office/drawing/2014/main" id="{7EFDC452-E7DC-F423-FAAE-572E10A7ADC4}"/>
              </a:ext>
            </a:extLst>
          </p:cNvPr>
          <p:cNvSpPr>
            <a:spLocks noGrp="1"/>
          </p:cNvSpPr>
          <p:nvPr>
            <p:ph type="sldNum" sz="quarter" idx="12"/>
          </p:nvPr>
        </p:nvSpPr>
        <p:spPr/>
        <p:txBody>
          <a:bodyPr/>
          <a:lstStyle/>
          <a:p>
            <a:fld id="{05FDEEA2-A382-426F-BC67-467C7AFE0A3B}" type="slidenum">
              <a:rPr lang="ru-RU" smtClean="0"/>
              <a:t>16</a:t>
            </a:fld>
            <a:endParaRPr lang="ru-RU" dirty="0"/>
          </a:p>
        </p:txBody>
      </p:sp>
      <p:sp>
        <p:nvSpPr>
          <p:cNvPr id="4" name="Объект 3">
            <a:extLst>
              <a:ext uri="{FF2B5EF4-FFF2-40B4-BE49-F238E27FC236}">
                <a16:creationId xmlns:a16="http://schemas.microsoft.com/office/drawing/2014/main" id="{1F9D99D1-828C-B00E-917D-29AB1665D677}"/>
              </a:ext>
            </a:extLst>
          </p:cNvPr>
          <p:cNvSpPr>
            <a:spLocks noGrp="1"/>
          </p:cNvSpPr>
          <p:nvPr>
            <p:ph sz="quarter" idx="1"/>
          </p:nvPr>
        </p:nvSpPr>
        <p:spPr/>
        <p:txBody>
          <a:bodyPr>
            <a:normAutofit/>
          </a:bodyPr>
          <a:lstStyle/>
          <a:p>
            <a:pPr marL="0" indent="0">
              <a:buNone/>
            </a:pPr>
            <a:r>
              <a:rPr lang="en-US" sz="2000" dirty="0"/>
              <a:t>According to our estimates, only 4-5 years after the end of the war, the insurance market </a:t>
            </a:r>
            <a:r>
              <a:rPr lang="en-US" sz="2000" b="1" dirty="0"/>
              <a:t>will return to the level of 2021</a:t>
            </a:r>
            <a:endParaRPr lang="en-US" sz="2000" dirty="0"/>
          </a:p>
          <a:p>
            <a:pPr marL="0" indent="0">
              <a:buNone/>
            </a:pPr>
            <a:r>
              <a:rPr lang="en-US" sz="2000" dirty="0"/>
              <a:t>We are doing everything possible to enable the national insurance market to develop</a:t>
            </a:r>
          </a:p>
          <a:p>
            <a:pPr>
              <a:buFont typeface="Wingdings" panose="05000000000000000000" pitchFamily="2" charset="2"/>
              <a:buChar char="q"/>
            </a:pPr>
            <a:r>
              <a:rPr lang="en-US" sz="2000" dirty="0"/>
              <a:t>new types of insurance</a:t>
            </a:r>
          </a:p>
          <a:p>
            <a:pPr>
              <a:buFont typeface="Wingdings" panose="05000000000000000000" pitchFamily="2" charset="2"/>
              <a:buChar char="q"/>
            </a:pPr>
            <a:r>
              <a:rPr lang="en-US" sz="2000" dirty="0"/>
              <a:t>confidence in insurance</a:t>
            </a:r>
          </a:p>
          <a:p>
            <a:pPr>
              <a:buFont typeface="Wingdings" panose="05000000000000000000" pitchFamily="2" charset="2"/>
              <a:buChar char="q"/>
            </a:pPr>
            <a:r>
              <a:rPr lang="en-US" sz="2000" dirty="0"/>
              <a:t>regulatory policy</a:t>
            </a:r>
          </a:p>
          <a:p>
            <a:endParaRPr lang="ru-UA" sz="3200" dirty="0"/>
          </a:p>
        </p:txBody>
      </p:sp>
      <p:pic>
        <p:nvPicPr>
          <p:cNvPr id="11" name="Рисунок 10">
            <a:extLst>
              <a:ext uri="{FF2B5EF4-FFF2-40B4-BE49-F238E27FC236}">
                <a16:creationId xmlns:a16="http://schemas.microsoft.com/office/drawing/2014/main" id="{08D40CBE-A82F-5214-6F60-419B4D885E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088" y="2695761"/>
            <a:ext cx="3233936" cy="1819089"/>
          </a:xfrm>
          <a:prstGeom prst="rect">
            <a:avLst/>
          </a:prstGeom>
        </p:spPr>
      </p:pic>
    </p:spTree>
    <p:extLst>
      <p:ext uri="{BB962C8B-B14F-4D97-AF65-F5344CB8AC3E}">
        <p14:creationId xmlns:p14="http://schemas.microsoft.com/office/powerpoint/2010/main" val="3123137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41B4C9-9E77-20E1-2D79-B9FBB90E0AC2}"/>
              </a:ext>
            </a:extLst>
          </p:cNvPr>
          <p:cNvSpPr>
            <a:spLocks noGrp="1"/>
          </p:cNvSpPr>
          <p:nvPr>
            <p:ph type="title"/>
          </p:nvPr>
        </p:nvSpPr>
        <p:spPr/>
        <p:txBody>
          <a:bodyPr>
            <a:normAutofit fontScale="90000"/>
          </a:bodyPr>
          <a:lstStyle/>
          <a:p>
            <a:r>
              <a:rPr lang="en-US" dirty="0"/>
              <a:t>The way of securing the business of any country in case of war </a:t>
            </a:r>
            <a:r>
              <a:rPr lang="uk-UA" dirty="0"/>
              <a:t>(1)</a:t>
            </a:r>
            <a:endParaRPr lang="ru-UA" dirty="0"/>
          </a:p>
        </p:txBody>
      </p:sp>
      <p:sp>
        <p:nvSpPr>
          <p:cNvPr id="3" name="Номер слайда 2">
            <a:extLst>
              <a:ext uri="{FF2B5EF4-FFF2-40B4-BE49-F238E27FC236}">
                <a16:creationId xmlns:a16="http://schemas.microsoft.com/office/drawing/2014/main" id="{D196D05A-2702-C1E2-A4F3-D07856B51727}"/>
              </a:ext>
            </a:extLst>
          </p:cNvPr>
          <p:cNvSpPr>
            <a:spLocks noGrp="1"/>
          </p:cNvSpPr>
          <p:nvPr>
            <p:ph type="sldNum" sz="quarter" idx="12"/>
          </p:nvPr>
        </p:nvSpPr>
        <p:spPr/>
        <p:txBody>
          <a:bodyPr/>
          <a:lstStyle/>
          <a:p>
            <a:fld id="{05FDEEA2-A382-426F-BC67-467C7AFE0A3B}" type="slidenum">
              <a:rPr lang="ru-RU" smtClean="0"/>
              <a:t>17</a:t>
            </a:fld>
            <a:endParaRPr lang="ru-RU" dirty="0"/>
          </a:p>
        </p:txBody>
      </p:sp>
      <p:sp>
        <p:nvSpPr>
          <p:cNvPr id="4" name="Объект 3">
            <a:extLst>
              <a:ext uri="{FF2B5EF4-FFF2-40B4-BE49-F238E27FC236}">
                <a16:creationId xmlns:a16="http://schemas.microsoft.com/office/drawing/2014/main" id="{F91BE01B-4567-3CE9-1A68-78370F8983A2}"/>
              </a:ext>
            </a:extLst>
          </p:cNvPr>
          <p:cNvSpPr>
            <a:spLocks noGrp="1"/>
          </p:cNvSpPr>
          <p:nvPr>
            <p:ph sz="quarter" idx="1"/>
          </p:nvPr>
        </p:nvSpPr>
        <p:spPr/>
        <p:txBody>
          <a:bodyPr>
            <a:normAutofit/>
          </a:bodyPr>
          <a:lstStyle/>
          <a:p>
            <a:pPr marL="0" indent="0">
              <a:buNone/>
            </a:pPr>
            <a:r>
              <a:rPr lang="en-US" sz="2000" b="1" dirty="0"/>
              <a:t>At the strategic level:</a:t>
            </a:r>
          </a:p>
          <a:p>
            <a:r>
              <a:rPr lang="en-US" sz="2000" dirty="0"/>
              <a:t>Governments should provide clear information and forecasts-signals to businesses in the event of a military threat (to avoid what happened in Ukraine with the President's promise of "barbecue for the May holidays"). This will enable companies to be adequately prepared to different scenarios </a:t>
            </a:r>
          </a:p>
          <a:p>
            <a:r>
              <a:rPr lang="en-US" sz="2000" dirty="0"/>
              <a:t>Response plan at the level of the industry regulator on general issues: paying taxes, submitting reports, conducting audits during the wartime, etc.</a:t>
            </a:r>
          </a:p>
          <a:p>
            <a:endParaRPr lang="ru-UA" sz="2000" dirty="0"/>
          </a:p>
        </p:txBody>
      </p:sp>
    </p:spTree>
    <p:extLst>
      <p:ext uri="{BB962C8B-B14F-4D97-AF65-F5344CB8AC3E}">
        <p14:creationId xmlns:p14="http://schemas.microsoft.com/office/powerpoint/2010/main" val="859987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41B4C9-9E77-20E1-2D79-B9FBB90E0AC2}"/>
              </a:ext>
            </a:extLst>
          </p:cNvPr>
          <p:cNvSpPr>
            <a:spLocks noGrp="1"/>
          </p:cNvSpPr>
          <p:nvPr>
            <p:ph type="title"/>
          </p:nvPr>
        </p:nvSpPr>
        <p:spPr/>
        <p:txBody>
          <a:bodyPr>
            <a:normAutofit fontScale="90000"/>
          </a:bodyPr>
          <a:lstStyle/>
          <a:p>
            <a:r>
              <a:rPr lang="en-US" dirty="0"/>
              <a:t>The way of securing the business of any country in case of war </a:t>
            </a:r>
            <a:r>
              <a:rPr lang="uk-UA" dirty="0"/>
              <a:t>(2)</a:t>
            </a:r>
            <a:endParaRPr lang="ru-UA" dirty="0"/>
          </a:p>
        </p:txBody>
      </p:sp>
      <p:sp>
        <p:nvSpPr>
          <p:cNvPr id="3" name="Номер слайда 2">
            <a:extLst>
              <a:ext uri="{FF2B5EF4-FFF2-40B4-BE49-F238E27FC236}">
                <a16:creationId xmlns:a16="http://schemas.microsoft.com/office/drawing/2014/main" id="{D196D05A-2702-C1E2-A4F3-D07856B51727}"/>
              </a:ext>
            </a:extLst>
          </p:cNvPr>
          <p:cNvSpPr>
            <a:spLocks noGrp="1"/>
          </p:cNvSpPr>
          <p:nvPr>
            <p:ph type="sldNum" sz="quarter" idx="12"/>
          </p:nvPr>
        </p:nvSpPr>
        <p:spPr/>
        <p:txBody>
          <a:bodyPr/>
          <a:lstStyle/>
          <a:p>
            <a:fld id="{05FDEEA2-A382-426F-BC67-467C7AFE0A3B}" type="slidenum">
              <a:rPr lang="ru-RU" smtClean="0"/>
              <a:t>18</a:t>
            </a:fld>
            <a:endParaRPr lang="ru-RU" dirty="0"/>
          </a:p>
        </p:txBody>
      </p:sp>
      <p:sp>
        <p:nvSpPr>
          <p:cNvPr id="4" name="Объект 3">
            <a:extLst>
              <a:ext uri="{FF2B5EF4-FFF2-40B4-BE49-F238E27FC236}">
                <a16:creationId xmlns:a16="http://schemas.microsoft.com/office/drawing/2014/main" id="{F91BE01B-4567-3CE9-1A68-78370F8983A2}"/>
              </a:ext>
            </a:extLst>
          </p:cNvPr>
          <p:cNvSpPr>
            <a:spLocks noGrp="1"/>
          </p:cNvSpPr>
          <p:nvPr>
            <p:ph sz="quarter" idx="1"/>
          </p:nvPr>
        </p:nvSpPr>
        <p:spPr/>
        <p:txBody>
          <a:bodyPr>
            <a:normAutofit/>
          </a:bodyPr>
          <a:lstStyle/>
          <a:p>
            <a:pPr marL="0" indent="0">
              <a:buNone/>
            </a:pPr>
            <a:r>
              <a:rPr lang="en-US" sz="2000" b="1" dirty="0"/>
              <a:t>At the level of certain companies:</a:t>
            </a:r>
          </a:p>
          <a:p>
            <a:r>
              <a:rPr lang="en-US" sz="2000" dirty="0"/>
              <a:t>Business digitalization, remote and distributed team skills</a:t>
            </a:r>
          </a:p>
          <a:p>
            <a:r>
              <a:rPr lang="en-US" sz="2000" dirty="0"/>
              <a:t>At least basic energy independence of offices</a:t>
            </a:r>
          </a:p>
          <a:p>
            <a:r>
              <a:rPr lang="en-US" sz="2000" dirty="0"/>
              <a:t>Duplication of all key business information in cloud services, including on servers in other countries</a:t>
            </a:r>
          </a:p>
          <a:p>
            <a:r>
              <a:rPr lang="en-US" sz="2000" dirty="0"/>
              <a:t>Systematic, daily backup of information</a:t>
            </a:r>
          </a:p>
          <a:p>
            <a:r>
              <a:rPr lang="en-US" sz="2000" dirty="0"/>
              <a:t>Creation and work out crisis scenarios with staff in advance – it can be not only a military threat, but also a natural disaster/ terrorist attack</a:t>
            </a:r>
          </a:p>
          <a:p>
            <a:endParaRPr lang="en-US" sz="2000" dirty="0"/>
          </a:p>
          <a:p>
            <a:endParaRPr lang="ru-UA" sz="2000" dirty="0"/>
          </a:p>
        </p:txBody>
      </p:sp>
    </p:spTree>
    <p:extLst>
      <p:ext uri="{BB962C8B-B14F-4D97-AF65-F5344CB8AC3E}">
        <p14:creationId xmlns:p14="http://schemas.microsoft.com/office/powerpoint/2010/main" val="2144243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одзаголовок 5"/>
          <p:cNvSpPr>
            <a:spLocks noGrp="1"/>
          </p:cNvSpPr>
          <p:nvPr>
            <p:ph type="subTitle" idx="1"/>
          </p:nvPr>
        </p:nvSpPr>
        <p:spPr>
          <a:xfrm>
            <a:off x="1295400" y="2400300"/>
            <a:ext cx="6400800" cy="511232"/>
          </a:xfrm>
        </p:spPr>
        <p:txBody>
          <a:bodyPr>
            <a:noAutofit/>
          </a:bodyPr>
          <a:lstStyle/>
          <a:p>
            <a:pPr algn="ctr"/>
            <a:r>
              <a:rPr lang="en-US" sz="2000" dirty="0">
                <a:effectLst>
                  <a:outerShdw blurRad="38100" dist="38100" dir="2700000" algn="tl">
                    <a:srgbClr val="000000">
                      <a:alpha val="43137"/>
                    </a:srgbClr>
                  </a:outerShdw>
                </a:effectLst>
              </a:rPr>
              <a:t>Ready to answer your questions</a:t>
            </a:r>
            <a:endParaRPr lang="uk-UA" sz="2000" dirty="0">
              <a:effectLst>
                <a:outerShdw blurRad="38100" dist="38100" dir="2700000" algn="tl">
                  <a:srgbClr val="000000">
                    <a:alpha val="43137"/>
                  </a:srgbClr>
                </a:outerShdw>
              </a:effectLst>
            </a:endParaRPr>
          </a:p>
        </p:txBody>
      </p:sp>
      <p:sp>
        <p:nvSpPr>
          <p:cNvPr id="5" name="Заголовок 4"/>
          <p:cNvSpPr>
            <a:spLocks noGrp="1"/>
          </p:cNvSpPr>
          <p:nvPr>
            <p:ph type="ctrTitle"/>
          </p:nvPr>
        </p:nvSpPr>
        <p:spPr/>
        <p:txBody>
          <a:bodyPr/>
          <a:lstStyle/>
          <a:p>
            <a:r>
              <a:rPr lang="en-US" dirty="0"/>
              <a:t>Thank you for your attention</a:t>
            </a:r>
            <a:endParaRPr lang="ru-RU" dirty="0"/>
          </a:p>
        </p:txBody>
      </p:sp>
      <p:sp>
        <p:nvSpPr>
          <p:cNvPr id="2" name="Номер слайда 1"/>
          <p:cNvSpPr>
            <a:spLocks noGrp="1"/>
          </p:cNvSpPr>
          <p:nvPr>
            <p:ph type="sldNum" sz="quarter" idx="12"/>
          </p:nvPr>
        </p:nvSpPr>
        <p:spPr/>
        <p:txBody>
          <a:bodyPr/>
          <a:lstStyle/>
          <a:p>
            <a:fld id="{991170ED-B3C7-4441-AAE8-87769D5082FE}" type="slidenum">
              <a:rPr lang="ru-RU" smtClean="0"/>
              <a:t>19</a:t>
            </a:fld>
            <a:endParaRPr lang="ru-RU"/>
          </a:p>
        </p:txBody>
      </p:sp>
      <p:pic>
        <p:nvPicPr>
          <p:cNvPr id="3" name="Picture 2" descr="C:\Program Files\Microsoft Office\MEDIA\CAGCAT10\j0297707.wmf">
            <a:extLst>
              <a:ext uri="{FF2B5EF4-FFF2-40B4-BE49-F238E27FC236}">
                <a16:creationId xmlns:a16="http://schemas.microsoft.com/office/drawing/2014/main" id="{147808E8-F1DB-3CB0-82B1-E812273A47C7}"/>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555204" y="2895961"/>
            <a:ext cx="2033592" cy="2016224"/>
          </a:xfrm>
          <a:prstGeom prst="rect">
            <a:avLst/>
          </a:prstGeom>
          <a:ln>
            <a:noFill/>
          </a:ln>
          <a:effectLst>
            <a:outerShdw blurRad="292100" dist="139700" dir="2700000" algn="tl" rotWithShape="0">
              <a:srgbClr val="333333">
                <a:alpha val="65000"/>
              </a:srgbClr>
            </a:outerShdw>
          </a:effectLst>
        </p:spPr>
        <p:style>
          <a:lnRef idx="3">
            <a:schemeClr val="lt1"/>
          </a:lnRef>
          <a:fillRef idx="1">
            <a:schemeClr val="accent5"/>
          </a:fillRef>
          <a:effectRef idx="1">
            <a:schemeClr val="accent5"/>
          </a:effectRef>
          <a:fontRef idx="minor">
            <a:schemeClr val="lt1"/>
          </a:fontRef>
        </p:style>
      </p:pic>
    </p:spTree>
    <p:extLst>
      <p:ext uri="{BB962C8B-B14F-4D97-AF65-F5344CB8AC3E}">
        <p14:creationId xmlns:p14="http://schemas.microsoft.com/office/powerpoint/2010/main" val="6374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89105F-F9FE-46D5-8178-28C2A4AEBE4B}"/>
              </a:ext>
            </a:extLst>
          </p:cNvPr>
          <p:cNvSpPr>
            <a:spLocks noGrp="1"/>
          </p:cNvSpPr>
          <p:nvPr>
            <p:ph type="title"/>
          </p:nvPr>
        </p:nvSpPr>
        <p:spPr/>
        <p:txBody>
          <a:bodyPr>
            <a:normAutofit fontScale="90000"/>
          </a:bodyPr>
          <a:lstStyle/>
          <a:p>
            <a:r>
              <a:rPr lang="en-US" dirty="0"/>
              <a:t>Information about the Insurance Business Association</a:t>
            </a:r>
            <a:endParaRPr lang="uk-UA" dirty="0"/>
          </a:p>
        </p:txBody>
      </p:sp>
      <p:sp>
        <p:nvSpPr>
          <p:cNvPr id="3" name="Номер слайда 2">
            <a:extLst>
              <a:ext uri="{FF2B5EF4-FFF2-40B4-BE49-F238E27FC236}">
                <a16:creationId xmlns:a16="http://schemas.microsoft.com/office/drawing/2014/main" id="{CF679D8F-E488-4DB6-BD57-5290096F13D7}"/>
              </a:ext>
            </a:extLst>
          </p:cNvPr>
          <p:cNvSpPr>
            <a:spLocks noGrp="1"/>
          </p:cNvSpPr>
          <p:nvPr>
            <p:ph type="sldNum" sz="quarter" idx="12"/>
          </p:nvPr>
        </p:nvSpPr>
        <p:spPr/>
        <p:txBody>
          <a:bodyPr/>
          <a:lstStyle/>
          <a:p>
            <a:fld id="{05FDEEA2-A382-426F-BC67-467C7AFE0A3B}" type="slidenum">
              <a:rPr lang="ru-RU" smtClean="0"/>
              <a:t>2</a:t>
            </a:fld>
            <a:endParaRPr lang="ru-RU" dirty="0"/>
          </a:p>
        </p:txBody>
      </p:sp>
      <p:sp>
        <p:nvSpPr>
          <p:cNvPr id="4" name="Объект 3">
            <a:extLst>
              <a:ext uri="{FF2B5EF4-FFF2-40B4-BE49-F238E27FC236}">
                <a16:creationId xmlns:a16="http://schemas.microsoft.com/office/drawing/2014/main" id="{41DD47F7-CAA2-419A-BA1C-7680E741ED79}"/>
              </a:ext>
            </a:extLst>
          </p:cNvPr>
          <p:cNvSpPr>
            <a:spLocks noGrp="1"/>
          </p:cNvSpPr>
          <p:nvPr>
            <p:ph sz="quarter" idx="1"/>
          </p:nvPr>
        </p:nvSpPr>
        <p:spPr/>
        <p:txBody>
          <a:bodyPr>
            <a:noAutofit/>
          </a:bodyPr>
          <a:lstStyle/>
          <a:p>
            <a:r>
              <a:rPr lang="en-US" sz="1600" dirty="0"/>
              <a:t>The Insurance Business Association is an association of participants in the insurance market of Ukraine, which was established in 2004.</a:t>
            </a:r>
          </a:p>
          <a:p>
            <a:r>
              <a:rPr lang="en-US" sz="1600" dirty="0"/>
              <a:t>The Association includes </a:t>
            </a:r>
            <a:r>
              <a:rPr lang="ru-RU" sz="1600" dirty="0"/>
              <a:t>31</a:t>
            </a:r>
            <a:r>
              <a:rPr lang="en-US" sz="1600" dirty="0"/>
              <a:t> insurance companies. These are companies with Ukrainian capital that have been successfully operating on the Ukrainian market for a long time; there are many regional insurers among the participants.</a:t>
            </a:r>
          </a:p>
          <a:p>
            <a:r>
              <a:rPr lang="en-US" sz="1600" dirty="0"/>
              <a:t>Members of the Association are included in the management and control bodies of the </a:t>
            </a:r>
            <a:r>
              <a:rPr lang="en-US" sz="1600" dirty="0" err="1"/>
              <a:t>MTIBU</a:t>
            </a:r>
            <a:r>
              <a:rPr lang="en-US" sz="1600" dirty="0"/>
              <a:t> (Motor (Transport) Insurance Bureau of Ukraine), the Nuclear Insurance Pool of Ukraine. </a:t>
            </a:r>
          </a:p>
          <a:p>
            <a:r>
              <a:rPr lang="en-US" sz="1600" dirty="0"/>
              <a:t>The share of member companies of the Association in the MTPL market is 17 insurance companies in </a:t>
            </a:r>
            <a:r>
              <a:rPr lang="en-US" sz="1600" dirty="0" err="1"/>
              <a:t>MTIBU</a:t>
            </a:r>
            <a:r>
              <a:rPr lang="en-US" sz="1600" dirty="0"/>
              <a:t>, more than 45% of the total number of MTPL market participants.</a:t>
            </a:r>
          </a:p>
          <a:p>
            <a:pPr marL="0" indent="0" algn="ctr">
              <a:buNone/>
            </a:pPr>
            <a:r>
              <a:rPr lang="pl-PL" sz="1600" dirty="0">
                <a:hlinkClick r:id="rId2"/>
              </a:rPr>
              <a:t>https://insurancebiz.org</a:t>
            </a:r>
            <a:endParaRPr lang="uk-UA" sz="1600" dirty="0"/>
          </a:p>
        </p:txBody>
      </p:sp>
      <p:pic>
        <p:nvPicPr>
          <p:cNvPr id="5" name="Рисунок 4">
            <a:extLst>
              <a:ext uri="{FF2B5EF4-FFF2-40B4-BE49-F238E27FC236}">
                <a16:creationId xmlns:a16="http://schemas.microsoft.com/office/drawing/2014/main" id="{1563C63B-3343-C52C-E668-938F0D23290E}"/>
              </a:ext>
            </a:extLst>
          </p:cNvPr>
          <p:cNvPicPr>
            <a:picLocks noChangeAspect="1"/>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7092281" y="3789172"/>
            <a:ext cx="1594520" cy="1040003"/>
          </a:xfrm>
          <a:prstGeom prst="rect">
            <a:avLst/>
          </a:prstGeom>
        </p:spPr>
      </p:pic>
    </p:spTree>
    <p:extLst>
      <p:ext uri="{BB962C8B-B14F-4D97-AF65-F5344CB8AC3E}">
        <p14:creationId xmlns:p14="http://schemas.microsoft.com/office/powerpoint/2010/main" val="1487727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43B35F-CAF8-B241-8F8D-7E9AE7CB177E}"/>
              </a:ext>
            </a:extLst>
          </p:cNvPr>
          <p:cNvSpPr>
            <a:spLocks noGrp="1"/>
          </p:cNvSpPr>
          <p:nvPr>
            <p:ph type="title"/>
          </p:nvPr>
        </p:nvSpPr>
        <p:spPr/>
        <p:txBody>
          <a:bodyPr>
            <a:normAutofit fontScale="90000"/>
          </a:bodyPr>
          <a:lstStyle/>
          <a:p>
            <a:r>
              <a:rPr lang="en-US" dirty="0"/>
              <a:t>Key indicators of the insurance market of Ukraine</a:t>
            </a:r>
            <a:r>
              <a:rPr lang="ru-RU" dirty="0"/>
              <a:t>, 2020</a:t>
            </a:r>
            <a:endParaRPr lang="ru-UA" dirty="0"/>
          </a:p>
        </p:txBody>
      </p:sp>
      <p:sp>
        <p:nvSpPr>
          <p:cNvPr id="3" name="Номер слайда 2">
            <a:extLst>
              <a:ext uri="{FF2B5EF4-FFF2-40B4-BE49-F238E27FC236}">
                <a16:creationId xmlns:a16="http://schemas.microsoft.com/office/drawing/2014/main" id="{08EB811A-F11F-E6D3-2229-F4D304D57F95}"/>
              </a:ext>
            </a:extLst>
          </p:cNvPr>
          <p:cNvSpPr>
            <a:spLocks noGrp="1"/>
          </p:cNvSpPr>
          <p:nvPr>
            <p:ph type="sldNum" sz="quarter" idx="12"/>
          </p:nvPr>
        </p:nvSpPr>
        <p:spPr/>
        <p:txBody>
          <a:bodyPr/>
          <a:lstStyle/>
          <a:p>
            <a:fld id="{05FDEEA2-A382-426F-BC67-467C7AFE0A3B}" type="slidenum">
              <a:rPr lang="ru-RU" smtClean="0"/>
              <a:t>3</a:t>
            </a:fld>
            <a:endParaRPr lang="ru-RU" dirty="0"/>
          </a:p>
        </p:txBody>
      </p:sp>
      <p:sp>
        <p:nvSpPr>
          <p:cNvPr id="4" name="Объект 3">
            <a:extLst>
              <a:ext uri="{FF2B5EF4-FFF2-40B4-BE49-F238E27FC236}">
                <a16:creationId xmlns:a16="http://schemas.microsoft.com/office/drawing/2014/main" id="{CCDBFA10-23B7-ED58-3CAB-2629B917C881}"/>
              </a:ext>
            </a:extLst>
          </p:cNvPr>
          <p:cNvSpPr>
            <a:spLocks noGrp="1"/>
          </p:cNvSpPr>
          <p:nvPr>
            <p:ph sz="quarter" idx="1"/>
          </p:nvPr>
        </p:nvSpPr>
        <p:spPr/>
        <p:txBody>
          <a:bodyPr/>
          <a:lstStyle/>
          <a:p>
            <a:endParaRPr lang="ru-UA" dirty="0"/>
          </a:p>
        </p:txBody>
      </p:sp>
      <p:graphicFrame>
        <p:nvGraphicFramePr>
          <p:cNvPr id="5" name="Таблица 7">
            <a:extLst>
              <a:ext uri="{FF2B5EF4-FFF2-40B4-BE49-F238E27FC236}">
                <a16:creationId xmlns:a16="http://schemas.microsoft.com/office/drawing/2014/main" id="{59C6B9A8-EB18-D985-FEF2-AD897A1C1E83}"/>
              </a:ext>
            </a:extLst>
          </p:cNvPr>
          <p:cNvGraphicFramePr>
            <a:graphicFrameLocks noGrp="1"/>
          </p:cNvGraphicFramePr>
          <p:nvPr>
            <p:extLst>
              <p:ext uri="{D42A27DB-BD31-4B8C-83A1-F6EECF244321}">
                <p14:modId xmlns:p14="http://schemas.microsoft.com/office/powerpoint/2010/main" val="3492320488"/>
              </p:ext>
            </p:extLst>
          </p:nvPr>
        </p:nvGraphicFramePr>
        <p:xfrm>
          <a:off x="7626041" y="1851669"/>
          <a:ext cx="1060759" cy="1656185"/>
        </p:xfrm>
        <a:graphic>
          <a:graphicData uri="http://schemas.openxmlformats.org/drawingml/2006/table">
            <a:tbl>
              <a:tblPr firstRow="1" bandRow="1">
                <a:tableStyleId>{2D5ABB26-0587-4C30-8999-92F81FD0307C}</a:tableStyleId>
              </a:tblPr>
              <a:tblGrid>
                <a:gridCol w="351646">
                  <a:extLst>
                    <a:ext uri="{9D8B030D-6E8A-4147-A177-3AD203B41FA5}">
                      <a16:colId xmlns:a16="http://schemas.microsoft.com/office/drawing/2014/main" val="4126723308"/>
                    </a:ext>
                  </a:extLst>
                </a:gridCol>
                <a:gridCol w="709113">
                  <a:extLst>
                    <a:ext uri="{9D8B030D-6E8A-4147-A177-3AD203B41FA5}">
                      <a16:colId xmlns:a16="http://schemas.microsoft.com/office/drawing/2014/main" val="3513120896"/>
                    </a:ext>
                  </a:extLst>
                </a:gridCol>
              </a:tblGrid>
              <a:tr h="331237">
                <a:tc>
                  <a:txBody>
                    <a:bodyPr/>
                    <a:lstStyle/>
                    <a:p>
                      <a:endParaRPr lang="ru-RU" sz="1100" b="1" dirty="0">
                        <a:highlight>
                          <a:srgbClr val="FF0000"/>
                        </a:highlight>
                        <a:latin typeface="+mj-lt"/>
                      </a:endParaRPr>
                    </a:p>
                  </a:txBody>
                  <a:tcPr>
                    <a:cell3D prstMaterial="dkEdge">
                      <a:bevel prst="coolSlant"/>
                      <a:lightRig rig="flood" dir="t"/>
                    </a:cell3D>
                    <a:solidFill>
                      <a:srgbClr val="FF0000"/>
                    </a:solidFill>
                  </a:tcPr>
                </a:tc>
                <a:tc>
                  <a:txBody>
                    <a:bodyPr/>
                    <a:lstStyle/>
                    <a:p>
                      <a:r>
                        <a:rPr lang="ru-RU" sz="1100" b="1" dirty="0">
                          <a:latin typeface="+mj-lt"/>
                        </a:rPr>
                        <a:t>136,1</a:t>
                      </a:r>
                    </a:p>
                  </a:txBody>
                  <a:tcPr>
                    <a:cell3D prstMaterial="dkEdge">
                      <a:bevel prst="coolSlant"/>
                      <a:lightRig rig="flood" dir="t"/>
                    </a:cell3D>
                  </a:tcPr>
                </a:tc>
                <a:extLst>
                  <a:ext uri="{0D108BD9-81ED-4DB2-BD59-A6C34878D82A}">
                    <a16:rowId xmlns:a16="http://schemas.microsoft.com/office/drawing/2014/main" val="4004915824"/>
                  </a:ext>
                </a:extLst>
              </a:tr>
              <a:tr h="331237">
                <a:tc>
                  <a:txBody>
                    <a:bodyPr/>
                    <a:lstStyle/>
                    <a:p>
                      <a:endParaRPr lang="ru-RU" sz="1100" b="1" dirty="0">
                        <a:latin typeface="+mj-lt"/>
                      </a:endParaRPr>
                    </a:p>
                  </a:txBody>
                  <a:tcPr>
                    <a:cell3D prstMaterial="dkEdge">
                      <a:bevel prst="coolSlant"/>
                      <a:lightRig rig="flood" dir="t"/>
                    </a:cell3D>
                    <a:solidFill>
                      <a:srgbClr val="FF6600"/>
                    </a:solidFill>
                  </a:tcPr>
                </a:tc>
                <a:tc>
                  <a:txBody>
                    <a:bodyPr/>
                    <a:lstStyle/>
                    <a:p>
                      <a:pPr marL="0" algn="l" rtl="0" eaLnBrk="1" latinLnBrk="0" hangingPunct="1"/>
                      <a:r>
                        <a:rPr kumimoji="0" lang="ru-RU" sz="1100" b="1" kern="1200" dirty="0">
                          <a:solidFill>
                            <a:schemeClr val="tx1"/>
                          </a:solidFill>
                          <a:latin typeface="+mj-lt"/>
                        </a:rPr>
                        <a:t>3 261</a:t>
                      </a:r>
                      <a:endParaRPr kumimoji="0" lang="ru-RU" sz="1100" b="1" kern="1200" dirty="0">
                        <a:solidFill>
                          <a:schemeClr val="tx1"/>
                        </a:solidFill>
                        <a:latin typeface="+mj-lt"/>
                        <a:ea typeface="+mn-ea"/>
                        <a:cs typeface="+mn-cs"/>
                      </a:endParaRPr>
                    </a:p>
                  </a:txBody>
                  <a:tcPr>
                    <a:cell3D prstMaterial="dkEdge">
                      <a:bevel prst="coolSlant"/>
                      <a:lightRig rig="flood" dir="t"/>
                    </a:cell3D>
                  </a:tcPr>
                </a:tc>
                <a:extLst>
                  <a:ext uri="{0D108BD9-81ED-4DB2-BD59-A6C34878D82A}">
                    <a16:rowId xmlns:a16="http://schemas.microsoft.com/office/drawing/2014/main" val="1806984906"/>
                  </a:ext>
                </a:extLst>
              </a:tr>
              <a:tr h="331237">
                <a:tc>
                  <a:txBody>
                    <a:bodyPr/>
                    <a:lstStyle/>
                    <a:p>
                      <a:endParaRPr lang="ru-RU" sz="1100" b="1" dirty="0">
                        <a:latin typeface="+mj-lt"/>
                      </a:endParaRPr>
                    </a:p>
                  </a:txBody>
                  <a:tcPr>
                    <a:cell3D prstMaterial="dkEdge">
                      <a:bevel prst="coolSlant"/>
                      <a:lightRig rig="flood" dir="t"/>
                    </a:cell3D>
                    <a:solidFill>
                      <a:srgbClr val="FFC000"/>
                    </a:solidFill>
                  </a:tcPr>
                </a:tc>
                <a:tc>
                  <a:txBody>
                    <a:bodyPr/>
                    <a:lstStyle/>
                    <a:p>
                      <a:pPr marL="0" algn="l" rtl="0" eaLnBrk="1" latinLnBrk="0" hangingPunct="1"/>
                      <a:r>
                        <a:rPr kumimoji="0" lang="ru-RU" sz="1100" b="1" kern="1200" dirty="0">
                          <a:solidFill>
                            <a:schemeClr val="tx1"/>
                          </a:solidFill>
                          <a:latin typeface="+mj-lt"/>
                          <a:ea typeface="+mn-ea"/>
                          <a:cs typeface="+mn-cs"/>
                        </a:rPr>
                        <a:t>1 481</a:t>
                      </a:r>
                    </a:p>
                  </a:txBody>
                  <a:tcPr>
                    <a:cell3D prstMaterial="dkEdge">
                      <a:bevel prst="coolSlant"/>
                      <a:lightRig rig="flood" dir="t"/>
                    </a:cell3D>
                  </a:tcPr>
                </a:tc>
                <a:extLst>
                  <a:ext uri="{0D108BD9-81ED-4DB2-BD59-A6C34878D82A}">
                    <a16:rowId xmlns:a16="http://schemas.microsoft.com/office/drawing/2014/main" val="450252967"/>
                  </a:ext>
                </a:extLst>
              </a:tr>
              <a:tr h="331237">
                <a:tc>
                  <a:txBody>
                    <a:bodyPr/>
                    <a:lstStyle/>
                    <a:p>
                      <a:endParaRPr lang="ru-RU" sz="1100" b="1" dirty="0">
                        <a:latin typeface="+mj-lt"/>
                      </a:endParaRPr>
                    </a:p>
                  </a:txBody>
                  <a:tcPr>
                    <a:cell3D prstMaterial="dkEdge">
                      <a:bevel prst="coolSlant"/>
                      <a:lightRig rig="flood" dir="t"/>
                    </a:cell3D>
                    <a:solidFill>
                      <a:schemeClr val="bg2">
                        <a:lumMod val="90000"/>
                      </a:schemeClr>
                    </a:solidFill>
                  </a:tcPr>
                </a:tc>
                <a:tc>
                  <a:txBody>
                    <a:bodyPr/>
                    <a:lstStyle/>
                    <a:p>
                      <a:pPr marL="0" algn="l" rtl="0" eaLnBrk="1" latinLnBrk="0" hangingPunct="1"/>
                      <a:r>
                        <a:rPr kumimoji="0" lang="ru-RU" sz="1100" b="1" kern="1200" dirty="0">
                          <a:solidFill>
                            <a:schemeClr val="tx1"/>
                          </a:solidFill>
                          <a:latin typeface="+mj-lt"/>
                          <a:ea typeface="+mn-ea"/>
                          <a:cs typeface="+mn-cs"/>
                        </a:rPr>
                        <a:t>1,08%</a:t>
                      </a:r>
                    </a:p>
                  </a:txBody>
                  <a:tcPr>
                    <a:cell3D prstMaterial="dkEdge">
                      <a:bevel prst="coolSlant"/>
                      <a:lightRig rig="flood" dir="t"/>
                    </a:cell3D>
                  </a:tcPr>
                </a:tc>
                <a:extLst>
                  <a:ext uri="{0D108BD9-81ED-4DB2-BD59-A6C34878D82A}">
                    <a16:rowId xmlns:a16="http://schemas.microsoft.com/office/drawing/2014/main" val="2870629204"/>
                  </a:ext>
                </a:extLst>
              </a:tr>
              <a:tr h="331237">
                <a:tc>
                  <a:txBody>
                    <a:bodyPr/>
                    <a:lstStyle/>
                    <a:p>
                      <a:endParaRPr lang="ru-RU" sz="1100" b="1" dirty="0">
                        <a:latin typeface="+mj-lt"/>
                      </a:endParaRPr>
                    </a:p>
                  </a:txBody>
                  <a:tcPr>
                    <a:cell3D prstMaterial="dkEdge">
                      <a:bevel prst="coolSlant"/>
                      <a:lightRig rig="flood" dir="t"/>
                    </a:cell3D>
                    <a:solidFill>
                      <a:schemeClr val="accent5">
                        <a:lumMod val="75000"/>
                      </a:schemeClr>
                    </a:solidFill>
                  </a:tcPr>
                </a:tc>
                <a:tc>
                  <a:txBody>
                    <a:bodyPr/>
                    <a:lstStyle/>
                    <a:p>
                      <a:pPr marL="0" algn="l" rtl="0" eaLnBrk="1" latinLnBrk="0" hangingPunct="1"/>
                      <a:r>
                        <a:rPr kumimoji="0" lang="ru-RU" sz="1100" b="1" kern="1200" dirty="0">
                          <a:solidFill>
                            <a:schemeClr val="tx1"/>
                          </a:solidFill>
                          <a:latin typeface="+mj-lt"/>
                          <a:ea typeface="+mn-ea"/>
                          <a:cs typeface="+mn-cs"/>
                        </a:rPr>
                        <a:t>36</a:t>
                      </a:r>
                    </a:p>
                  </a:txBody>
                  <a:tcPr>
                    <a:cell3D prstMaterial="dkEdge">
                      <a:bevel prst="coolSlant"/>
                      <a:lightRig rig="flood" dir="t"/>
                    </a:cell3D>
                  </a:tcPr>
                </a:tc>
                <a:extLst>
                  <a:ext uri="{0D108BD9-81ED-4DB2-BD59-A6C34878D82A}">
                    <a16:rowId xmlns:a16="http://schemas.microsoft.com/office/drawing/2014/main" val="3479252511"/>
                  </a:ext>
                </a:extLst>
              </a:tr>
            </a:tbl>
          </a:graphicData>
        </a:graphic>
      </p:graphicFrame>
      <p:pic>
        <p:nvPicPr>
          <p:cNvPr id="6" name="Объект 10">
            <a:extLst>
              <a:ext uri="{FF2B5EF4-FFF2-40B4-BE49-F238E27FC236}">
                <a16:creationId xmlns:a16="http://schemas.microsoft.com/office/drawing/2014/main" id="{50134213-90DC-D6DD-FE92-14D38DE155BD}"/>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259632" y="1063229"/>
            <a:ext cx="5644117" cy="4005745"/>
          </a:xfrm>
          <a:prstGeom prst="rect">
            <a:avLst/>
          </a:prstGeom>
        </p:spPr>
      </p:pic>
      <p:sp>
        <p:nvSpPr>
          <p:cNvPr id="7" name="Стрелка: вправо с вырезом 6">
            <a:extLst>
              <a:ext uri="{FF2B5EF4-FFF2-40B4-BE49-F238E27FC236}">
                <a16:creationId xmlns:a16="http://schemas.microsoft.com/office/drawing/2014/main" id="{95E1CD20-6278-6BC6-6531-836F6DC18F68}"/>
              </a:ext>
            </a:extLst>
          </p:cNvPr>
          <p:cNvSpPr/>
          <p:nvPr/>
        </p:nvSpPr>
        <p:spPr>
          <a:xfrm>
            <a:off x="6732240" y="2499742"/>
            <a:ext cx="864096" cy="360040"/>
          </a:xfrm>
          <a:prstGeom prst="notchedRightArrow">
            <a:avLst/>
          </a:prstGeom>
          <a:gradFill flip="none" rotWithShape="1">
            <a:gsLst>
              <a:gs pos="50000">
                <a:schemeClr val="bg2">
                  <a:lumMod val="50000"/>
                </a:schemeClr>
              </a:gs>
              <a:gs pos="51000">
                <a:srgbClr val="FFFF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2217278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43B35F-CAF8-B241-8F8D-7E9AE7CB177E}"/>
              </a:ext>
            </a:extLst>
          </p:cNvPr>
          <p:cNvSpPr>
            <a:spLocks noGrp="1"/>
          </p:cNvSpPr>
          <p:nvPr>
            <p:ph type="title"/>
          </p:nvPr>
        </p:nvSpPr>
        <p:spPr/>
        <p:txBody>
          <a:bodyPr>
            <a:normAutofit fontScale="90000"/>
          </a:bodyPr>
          <a:lstStyle/>
          <a:p>
            <a:r>
              <a:rPr lang="en-US" sz="2800" dirty="0"/>
              <a:t>The share of Insurance in GDP 201</a:t>
            </a:r>
            <a:r>
              <a:rPr lang="uk-UA" sz="2800" dirty="0"/>
              <a:t>1</a:t>
            </a:r>
            <a:r>
              <a:rPr lang="en-US" sz="2800" dirty="0"/>
              <a:t>-202</a:t>
            </a:r>
            <a:r>
              <a:rPr lang="ru-RU" sz="2800" dirty="0"/>
              <a:t>2 (</a:t>
            </a:r>
            <a:r>
              <a:rPr lang="en-US" sz="2800" dirty="0"/>
              <a:t>penetration)</a:t>
            </a:r>
            <a:r>
              <a:rPr lang="ru-RU" sz="2800" dirty="0"/>
              <a:t>, %</a:t>
            </a:r>
            <a:endParaRPr lang="ru-UA" dirty="0"/>
          </a:p>
        </p:txBody>
      </p:sp>
      <p:sp>
        <p:nvSpPr>
          <p:cNvPr id="3" name="Номер слайда 2">
            <a:extLst>
              <a:ext uri="{FF2B5EF4-FFF2-40B4-BE49-F238E27FC236}">
                <a16:creationId xmlns:a16="http://schemas.microsoft.com/office/drawing/2014/main" id="{08EB811A-F11F-E6D3-2229-F4D304D57F95}"/>
              </a:ext>
            </a:extLst>
          </p:cNvPr>
          <p:cNvSpPr>
            <a:spLocks noGrp="1"/>
          </p:cNvSpPr>
          <p:nvPr>
            <p:ph type="sldNum" sz="quarter" idx="12"/>
          </p:nvPr>
        </p:nvSpPr>
        <p:spPr/>
        <p:txBody>
          <a:bodyPr/>
          <a:lstStyle/>
          <a:p>
            <a:fld id="{05FDEEA2-A382-426F-BC67-467C7AFE0A3B}" type="slidenum">
              <a:rPr lang="ru-RU" smtClean="0"/>
              <a:t>4</a:t>
            </a:fld>
            <a:endParaRPr lang="ru-RU" dirty="0"/>
          </a:p>
        </p:txBody>
      </p:sp>
      <p:graphicFrame>
        <p:nvGraphicFramePr>
          <p:cNvPr id="8" name="Объект 7">
            <a:extLst>
              <a:ext uri="{FF2B5EF4-FFF2-40B4-BE49-F238E27FC236}">
                <a16:creationId xmlns:a16="http://schemas.microsoft.com/office/drawing/2014/main" id="{A8301C4A-8E28-6B04-C7D9-EC11023DBC72}"/>
              </a:ext>
            </a:extLst>
          </p:cNvPr>
          <p:cNvGraphicFramePr>
            <a:graphicFrameLocks noGrp="1"/>
          </p:cNvGraphicFramePr>
          <p:nvPr>
            <p:ph sz="quarter" idx="1"/>
          </p:nvPr>
        </p:nvGraphicFramePr>
        <p:xfrm>
          <a:off x="914400" y="1085850"/>
          <a:ext cx="7772400" cy="3429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96458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43B35F-CAF8-B241-8F8D-7E9AE7CB177E}"/>
              </a:ext>
            </a:extLst>
          </p:cNvPr>
          <p:cNvSpPr>
            <a:spLocks noGrp="1"/>
          </p:cNvSpPr>
          <p:nvPr>
            <p:ph type="title"/>
          </p:nvPr>
        </p:nvSpPr>
        <p:spPr/>
        <p:txBody>
          <a:bodyPr>
            <a:normAutofit fontScale="90000"/>
          </a:bodyPr>
          <a:lstStyle/>
          <a:p>
            <a:r>
              <a:rPr lang="en-US" dirty="0"/>
              <a:t>Premiums by insurance</a:t>
            </a:r>
            <a:r>
              <a:rPr lang="uk-UA" dirty="0"/>
              <a:t> </a:t>
            </a:r>
            <a:r>
              <a:rPr lang="en-US" dirty="0"/>
              <a:t>business lines, b</a:t>
            </a:r>
            <a:r>
              <a:rPr lang="pl-PL" sz="2800" dirty="0"/>
              <a:t>illions UAH</a:t>
            </a:r>
            <a:r>
              <a:rPr lang="ru-RU" sz="2800" dirty="0"/>
              <a:t> </a:t>
            </a:r>
            <a:r>
              <a:rPr lang="en-US" sz="2800" dirty="0"/>
              <a:t>and USD</a:t>
            </a:r>
            <a:r>
              <a:rPr lang="ru-RU" dirty="0"/>
              <a:t>, </a:t>
            </a:r>
            <a:r>
              <a:rPr lang="en-US" dirty="0"/>
              <a:t>2018-</a:t>
            </a:r>
            <a:r>
              <a:rPr lang="ru-RU" dirty="0"/>
              <a:t>2022</a:t>
            </a:r>
            <a:endParaRPr lang="ru-UA" dirty="0"/>
          </a:p>
        </p:txBody>
      </p:sp>
      <p:sp>
        <p:nvSpPr>
          <p:cNvPr id="3" name="Номер слайда 2">
            <a:extLst>
              <a:ext uri="{FF2B5EF4-FFF2-40B4-BE49-F238E27FC236}">
                <a16:creationId xmlns:a16="http://schemas.microsoft.com/office/drawing/2014/main" id="{08EB811A-F11F-E6D3-2229-F4D304D57F95}"/>
              </a:ext>
            </a:extLst>
          </p:cNvPr>
          <p:cNvSpPr>
            <a:spLocks noGrp="1"/>
          </p:cNvSpPr>
          <p:nvPr>
            <p:ph type="sldNum" sz="quarter" idx="12"/>
          </p:nvPr>
        </p:nvSpPr>
        <p:spPr/>
        <p:txBody>
          <a:bodyPr/>
          <a:lstStyle/>
          <a:p>
            <a:fld id="{05FDEEA2-A382-426F-BC67-467C7AFE0A3B}" type="slidenum">
              <a:rPr lang="ru-RU" smtClean="0"/>
              <a:t>5</a:t>
            </a:fld>
            <a:endParaRPr lang="ru-RU" dirty="0"/>
          </a:p>
        </p:txBody>
      </p:sp>
      <p:graphicFrame>
        <p:nvGraphicFramePr>
          <p:cNvPr id="7" name="Объект 15">
            <a:extLst>
              <a:ext uri="{FF2B5EF4-FFF2-40B4-BE49-F238E27FC236}">
                <a16:creationId xmlns:a16="http://schemas.microsoft.com/office/drawing/2014/main" id="{55EE19C5-82A5-A374-9BFE-493A7346D576}"/>
              </a:ext>
            </a:extLst>
          </p:cNvPr>
          <p:cNvGraphicFramePr>
            <a:graphicFrameLocks/>
          </p:cNvGraphicFramePr>
          <p:nvPr>
            <p:extLst>
              <p:ext uri="{D42A27DB-BD31-4B8C-83A1-F6EECF244321}">
                <p14:modId xmlns:p14="http://schemas.microsoft.com/office/powerpoint/2010/main" val="69465681"/>
              </p:ext>
            </p:extLst>
          </p:nvPr>
        </p:nvGraphicFramePr>
        <p:xfrm>
          <a:off x="914400" y="1085850"/>
          <a:ext cx="3749675" cy="3429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Объект 15">
            <a:extLst>
              <a:ext uri="{FF2B5EF4-FFF2-40B4-BE49-F238E27FC236}">
                <a16:creationId xmlns:a16="http://schemas.microsoft.com/office/drawing/2014/main" id="{361C1D46-C7B0-06A5-2E65-51C4AFB71A8B}"/>
              </a:ext>
            </a:extLst>
          </p:cNvPr>
          <p:cNvGraphicFramePr>
            <a:graphicFrameLocks/>
          </p:cNvGraphicFramePr>
          <p:nvPr>
            <p:extLst>
              <p:ext uri="{D42A27DB-BD31-4B8C-83A1-F6EECF244321}">
                <p14:modId xmlns:p14="http://schemas.microsoft.com/office/powerpoint/2010/main" val="2814950794"/>
              </p:ext>
            </p:extLst>
          </p:nvPr>
        </p:nvGraphicFramePr>
        <p:xfrm>
          <a:off x="4933950" y="1085850"/>
          <a:ext cx="3749675"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4" name="Стрелка вправо 1">
            <a:extLst>
              <a:ext uri="{FF2B5EF4-FFF2-40B4-BE49-F238E27FC236}">
                <a16:creationId xmlns:a16="http://schemas.microsoft.com/office/drawing/2014/main" id="{FE3A81AB-CDFE-B7CF-7EF8-31DE1471562D}"/>
              </a:ext>
            </a:extLst>
          </p:cNvPr>
          <p:cNvSpPr/>
          <p:nvPr/>
        </p:nvSpPr>
        <p:spPr>
          <a:xfrm rot="2001646">
            <a:off x="3628565" y="1431335"/>
            <a:ext cx="978379" cy="500942"/>
          </a:xfrm>
          <a:prstGeom prst="stripedRightArrow">
            <a:avLst/>
          </a:prstGeom>
        </p:spPr>
        <p:style>
          <a:lnRef idx="3">
            <a:schemeClr val="lt1"/>
          </a:lnRef>
          <a:fillRef idx="1">
            <a:schemeClr val="accent3"/>
          </a:fillRef>
          <a:effectRef idx="1">
            <a:schemeClr val="accent3"/>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a:p>
        </p:txBody>
      </p:sp>
      <p:sp>
        <p:nvSpPr>
          <p:cNvPr id="5" name="Стрелка вправо 1">
            <a:extLst>
              <a:ext uri="{FF2B5EF4-FFF2-40B4-BE49-F238E27FC236}">
                <a16:creationId xmlns:a16="http://schemas.microsoft.com/office/drawing/2014/main" id="{3B93054B-CD59-3179-5D08-03AD80C2977E}"/>
              </a:ext>
            </a:extLst>
          </p:cNvPr>
          <p:cNvSpPr/>
          <p:nvPr/>
        </p:nvSpPr>
        <p:spPr>
          <a:xfrm rot="3310677">
            <a:off x="7740410" y="1792616"/>
            <a:ext cx="978379" cy="500942"/>
          </a:xfrm>
          <a:prstGeom prst="stripedRightArrow">
            <a:avLst/>
          </a:prstGeom>
        </p:spPr>
        <p:style>
          <a:lnRef idx="3">
            <a:schemeClr val="lt1"/>
          </a:lnRef>
          <a:fillRef idx="1">
            <a:schemeClr val="accent2"/>
          </a:fillRef>
          <a:effectRef idx="1">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a:p>
        </p:txBody>
      </p:sp>
    </p:spTree>
    <p:extLst>
      <p:ext uri="{BB962C8B-B14F-4D97-AF65-F5344CB8AC3E}">
        <p14:creationId xmlns:p14="http://schemas.microsoft.com/office/powerpoint/2010/main" val="1544405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Number of insurance companies in Ukraine</a:t>
            </a:r>
            <a:r>
              <a:rPr lang="uk-UA" dirty="0"/>
              <a:t> 2020-2022, (-40%)</a:t>
            </a:r>
          </a:p>
        </p:txBody>
      </p:sp>
      <p:sp>
        <p:nvSpPr>
          <p:cNvPr id="4" name="Номер слайда 3"/>
          <p:cNvSpPr>
            <a:spLocks noGrp="1"/>
          </p:cNvSpPr>
          <p:nvPr>
            <p:ph type="sldNum" sz="quarter" idx="12"/>
          </p:nvPr>
        </p:nvSpPr>
        <p:spPr/>
        <p:txBody>
          <a:bodyPr/>
          <a:lstStyle/>
          <a:p>
            <a:fld id="{33575259-B5ED-41FB-9A87-221419202368}" type="slidenum">
              <a:rPr lang="ru-RU" smtClean="0"/>
              <a:pPr/>
              <a:t>6</a:t>
            </a:fld>
            <a:endParaRPr lang="ru-RU"/>
          </a:p>
        </p:txBody>
      </p:sp>
      <p:graphicFrame>
        <p:nvGraphicFramePr>
          <p:cNvPr id="6" name="Объект 5"/>
          <p:cNvGraphicFramePr>
            <a:graphicFrameLocks noGrp="1"/>
          </p:cNvGraphicFramePr>
          <p:nvPr>
            <p:ph sz="quarter" idx="1"/>
            <p:extLst>
              <p:ext uri="{D42A27DB-BD31-4B8C-83A1-F6EECF244321}">
                <p14:modId xmlns:p14="http://schemas.microsoft.com/office/powerpoint/2010/main" val="1239025758"/>
              </p:ext>
            </p:extLst>
          </p:nvPr>
        </p:nvGraphicFramePr>
        <p:xfrm>
          <a:off x="914400" y="1085850"/>
          <a:ext cx="7772400" cy="3429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0145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43B35F-CAF8-B241-8F8D-7E9AE7CB177E}"/>
              </a:ext>
            </a:extLst>
          </p:cNvPr>
          <p:cNvSpPr>
            <a:spLocks noGrp="1"/>
          </p:cNvSpPr>
          <p:nvPr>
            <p:ph type="title"/>
          </p:nvPr>
        </p:nvSpPr>
        <p:spPr/>
        <p:txBody>
          <a:bodyPr>
            <a:normAutofit fontScale="90000"/>
          </a:bodyPr>
          <a:lstStyle/>
          <a:p>
            <a:r>
              <a:rPr lang="en-US" dirty="0"/>
              <a:t>Distribution</a:t>
            </a:r>
            <a:r>
              <a:rPr lang="uk-UA" dirty="0"/>
              <a:t> </a:t>
            </a:r>
            <a:r>
              <a:rPr lang="en-US" dirty="0"/>
              <a:t>&amp;</a:t>
            </a:r>
            <a:r>
              <a:rPr lang="uk-UA" dirty="0"/>
              <a:t> </a:t>
            </a:r>
            <a:r>
              <a:rPr lang="en-US" dirty="0"/>
              <a:t>Claims of life and non-life insurance</a:t>
            </a:r>
            <a:r>
              <a:rPr lang="ru-RU" dirty="0"/>
              <a:t>,</a:t>
            </a:r>
            <a:r>
              <a:rPr lang="en-US" dirty="0"/>
              <a:t> 201</a:t>
            </a:r>
            <a:r>
              <a:rPr lang="ru-RU" dirty="0"/>
              <a:t>8</a:t>
            </a:r>
            <a:r>
              <a:rPr lang="en-US" dirty="0"/>
              <a:t>-2022</a:t>
            </a:r>
            <a:r>
              <a:rPr lang="ru-RU" dirty="0"/>
              <a:t>, %</a:t>
            </a:r>
            <a:endParaRPr lang="ru-UA" dirty="0"/>
          </a:p>
        </p:txBody>
      </p:sp>
      <p:sp>
        <p:nvSpPr>
          <p:cNvPr id="3" name="Номер слайда 2">
            <a:extLst>
              <a:ext uri="{FF2B5EF4-FFF2-40B4-BE49-F238E27FC236}">
                <a16:creationId xmlns:a16="http://schemas.microsoft.com/office/drawing/2014/main" id="{08EB811A-F11F-E6D3-2229-F4D304D57F95}"/>
              </a:ext>
            </a:extLst>
          </p:cNvPr>
          <p:cNvSpPr>
            <a:spLocks noGrp="1"/>
          </p:cNvSpPr>
          <p:nvPr>
            <p:ph type="sldNum" sz="quarter" idx="12"/>
          </p:nvPr>
        </p:nvSpPr>
        <p:spPr/>
        <p:txBody>
          <a:bodyPr/>
          <a:lstStyle/>
          <a:p>
            <a:fld id="{05FDEEA2-A382-426F-BC67-467C7AFE0A3B}" type="slidenum">
              <a:rPr lang="ru-RU" smtClean="0"/>
              <a:t>7</a:t>
            </a:fld>
            <a:endParaRPr lang="ru-RU" dirty="0"/>
          </a:p>
        </p:txBody>
      </p:sp>
      <p:graphicFrame>
        <p:nvGraphicFramePr>
          <p:cNvPr id="7" name="Объект 6">
            <a:extLst>
              <a:ext uri="{FF2B5EF4-FFF2-40B4-BE49-F238E27FC236}">
                <a16:creationId xmlns:a16="http://schemas.microsoft.com/office/drawing/2014/main" id="{BC6D8A78-0316-0FCC-F3C8-662E301C3A05}"/>
              </a:ext>
            </a:extLst>
          </p:cNvPr>
          <p:cNvGraphicFramePr>
            <a:graphicFrameLocks/>
          </p:cNvGraphicFramePr>
          <p:nvPr>
            <p:extLst>
              <p:ext uri="{D42A27DB-BD31-4B8C-83A1-F6EECF244321}">
                <p14:modId xmlns:p14="http://schemas.microsoft.com/office/powerpoint/2010/main" val="2474740782"/>
              </p:ext>
            </p:extLst>
          </p:nvPr>
        </p:nvGraphicFramePr>
        <p:xfrm>
          <a:off x="914400" y="1085850"/>
          <a:ext cx="3749675" cy="3429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Объект 6">
            <a:extLst>
              <a:ext uri="{FF2B5EF4-FFF2-40B4-BE49-F238E27FC236}">
                <a16:creationId xmlns:a16="http://schemas.microsoft.com/office/drawing/2014/main" id="{B0A8BEB2-EDC4-07EB-E6FF-EDCD358054F8}"/>
              </a:ext>
            </a:extLst>
          </p:cNvPr>
          <p:cNvGraphicFramePr>
            <a:graphicFrameLocks/>
          </p:cNvGraphicFramePr>
          <p:nvPr>
            <p:extLst>
              <p:ext uri="{D42A27DB-BD31-4B8C-83A1-F6EECF244321}">
                <p14:modId xmlns:p14="http://schemas.microsoft.com/office/powerpoint/2010/main" val="3647089694"/>
              </p:ext>
            </p:extLst>
          </p:nvPr>
        </p:nvGraphicFramePr>
        <p:xfrm>
          <a:off x="4941392" y="1085850"/>
          <a:ext cx="3749675" cy="3429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7480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43B35F-CAF8-B241-8F8D-7E9AE7CB177E}"/>
              </a:ext>
            </a:extLst>
          </p:cNvPr>
          <p:cNvSpPr>
            <a:spLocks noGrp="1"/>
          </p:cNvSpPr>
          <p:nvPr>
            <p:ph type="title"/>
          </p:nvPr>
        </p:nvSpPr>
        <p:spPr/>
        <p:txBody>
          <a:bodyPr>
            <a:normAutofit fontScale="90000"/>
          </a:bodyPr>
          <a:lstStyle/>
          <a:p>
            <a:r>
              <a:rPr lang="en-US" dirty="0"/>
              <a:t>Premiums by insurance business lines, 202</a:t>
            </a:r>
            <a:r>
              <a:rPr lang="ru-RU" dirty="0"/>
              <a:t>2</a:t>
            </a:r>
            <a:r>
              <a:rPr lang="en-US" dirty="0"/>
              <a:t>, b</a:t>
            </a:r>
            <a:r>
              <a:rPr lang="pl-PL" sz="2800" dirty="0"/>
              <a:t>illions UAH</a:t>
            </a:r>
            <a:r>
              <a:rPr lang="ru-RU" sz="2800" dirty="0"/>
              <a:t> </a:t>
            </a:r>
            <a:r>
              <a:rPr lang="en-US" sz="2800" dirty="0"/>
              <a:t>and %</a:t>
            </a:r>
            <a:endParaRPr lang="ru-UA" dirty="0"/>
          </a:p>
        </p:txBody>
      </p:sp>
      <p:sp>
        <p:nvSpPr>
          <p:cNvPr id="3" name="Номер слайда 2">
            <a:extLst>
              <a:ext uri="{FF2B5EF4-FFF2-40B4-BE49-F238E27FC236}">
                <a16:creationId xmlns:a16="http://schemas.microsoft.com/office/drawing/2014/main" id="{08EB811A-F11F-E6D3-2229-F4D304D57F95}"/>
              </a:ext>
            </a:extLst>
          </p:cNvPr>
          <p:cNvSpPr>
            <a:spLocks noGrp="1"/>
          </p:cNvSpPr>
          <p:nvPr>
            <p:ph type="sldNum" sz="quarter" idx="12"/>
          </p:nvPr>
        </p:nvSpPr>
        <p:spPr/>
        <p:txBody>
          <a:bodyPr/>
          <a:lstStyle/>
          <a:p>
            <a:fld id="{05FDEEA2-A382-426F-BC67-467C7AFE0A3B}" type="slidenum">
              <a:rPr lang="ru-RU" smtClean="0"/>
              <a:t>8</a:t>
            </a:fld>
            <a:endParaRPr lang="ru-RU" dirty="0"/>
          </a:p>
        </p:txBody>
      </p:sp>
      <p:graphicFrame>
        <p:nvGraphicFramePr>
          <p:cNvPr id="5" name="Объект 9">
            <a:extLst>
              <a:ext uri="{FF2B5EF4-FFF2-40B4-BE49-F238E27FC236}">
                <a16:creationId xmlns:a16="http://schemas.microsoft.com/office/drawing/2014/main" id="{C8A8DBC7-C16F-34CB-95C2-B47D6C2FB44D}"/>
              </a:ext>
            </a:extLst>
          </p:cNvPr>
          <p:cNvGraphicFramePr>
            <a:graphicFrameLocks/>
          </p:cNvGraphicFramePr>
          <p:nvPr>
            <p:extLst>
              <p:ext uri="{D42A27DB-BD31-4B8C-83A1-F6EECF244321}">
                <p14:modId xmlns:p14="http://schemas.microsoft.com/office/powerpoint/2010/main" val="139087989"/>
              </p:ext>
            </p:extLst>
          </p:nvPr>
        </p:nvGraphicFramePr>
        <p:xfrm>
          <a:off x="971600" y="987574"/>
          <a:ext cx="7715200" cy="38884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732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7762BA-5470-A926-8021-02FAAAA82FCE}"/>
              </a:ext>
            </a:extLst>
          </p:cNvPr>
          <p:cNvSpPr>
            <a:spLocks noGrp="1"/>
          </p:cNvSpPr>
          <p:nvPr>
            <p:ph type="title"/>
          </p:nvPr>
        </p:nvSpPr>
        <p:spPr>
          <a:xfrm>
            <a:off x="914400" y="205979"/>
            <a:ext cx="7978080" cy="857250"/>
          </a:xfrm>
        </p:spPr>
        <p:txBody>
          <a:bodyPr>
            <a:noAutofit/>
          </a:bodyPr>
          <a:lstStyle/>
          <a:p>
            <a:r>
              <a:rPr lang="en-US" sz="2400" dirty="0"/>
              <a:t>Inflation-adjusted insurance premiums, main lines</a:t>
            </a:r>
            <a:r>
              <a:rPr lang="ru-RU" sz="2400" dirty="0"/>
              <a:t> (97%)</a:t>
            </a:r>
            <a:r>
              <a:rPr lang="en-US" sz="2400" dirty="0"/>
              <a:t>, 2021-2022</a:t>
            </a:r>
            <a:endParaRPr lang="ru-RU" sz="2400" dirty="0"/>
          </a:p>
        </p:txBody>
      </p:sp>
      <p:sp>
        <p:nvSpPr>
          <p:cNvPr id="3" name="Номер слайда 2">
            <a:extLst>
              <a:ext uri="{FF2B5EF4-FFF2-40B4-BE49-F238E27FC236}">
                <a16:creationId xmlns:a16="http://schemas.microsoft.com/office/drawing/2014/main" id="{1B037993-85F2-8C8C-C3EC-6197D9C4165F}"/>
              </a:ext>
            </a:extLst>
          </p:cNvPr>
          <p:cNvSpPr>
            <a:spLocks noGrp="1"/>
          </p:cNvSpPr>
          <p:nvPr>
            <p:ph type="sldNum" sz="quarter" idx="12"/>
          </p:nvPr>
        </p:nvSpPr>
        <p:spPr/>
        <p:txBody>
          <a:bodyPr/>
          <a:lstStyle/>
          <a:p>
            <a:fld id="{991170ED-B3C7-4441-AAE8-87769D5082FE}" type="slidenum">
              <a:rPr lang="ru-RU" smtClean="0"/>
              <a:t>9</a:t>
            </a:fld>
            <a:endParaRPr lang="ru-RU"/>
          </a:p>
        </p:txBody>
      </p:sp>
      <p:graphicFrame>
        <p:nvGraphicFramePr>
          <p:cNvPr id="12" name="Объект 11">
            <a:extLst>
              <a:ext uri="{FF2B5EF4-FFF2-40B4-BE49-F238E27FC236}">
                <a16:creationId xmlns:a16="http://schemas.microsoft.com/office/drawing/2014/main" id="{54FA26D4-F848-1511-B264-3DAC623A6A44}"/>
              </a:ext>
            </a:extLst>
          </p:cNvPr>
          <p:cNvGraphicFramePr>
            <a:graphicFrameLocks noGrp="1"/>
          </p:cNvGraphicFramePr>
          <p:nvPr>
            <p:ph sz="quarter" idx="1"/>
            <p:extLst>
              <p:ext uri="{D42A27DB-BD31-4B8C-83A1-F6EECF244321}">
                <p14:modId xmlns:p14="http://schemas.microsoft.com/office/powerpoint/2010/main" val="2700609264"/>
              </p:ext>
            </p:extLst>
          </p:nvPr>
        </p:nvGraphicFramePr>
        <p:xfrm>
          <a:off x="895004" y="987574"/>
          <a:ext cx="7772400" cy="3744416"/>
        </p:xfrm>
        <a:graphic>
          <a:graphicData uri="http://schemas.openxmlformats.org/drawingml/2006/chart">
            <c:chart xmlns:c="http://schemas.openxmlformats.org/drawingml/2006/chart" xmlns:r="http://schemas.openxmlformats.org/officeDocument/2006/relationships" r:id="rId2"/>
          </a:graphicData>
        </a:graphic>
      </p:graphicFrame>
      <p:pic>
        <p:nvPicPr>
          <p:cNvPr id="4" name="Рисунок 3">
            <a:extLst>
              <a:ext uri="{FF2B5EF4-FFF2-40B4-BE49-F238E27FC236}">
                <a16:creationId xmlns:a16="http://schemas.microsoft.com/office/drawing/2014/main" id="{C06601D3-C1FF-1D37-EA35-A0CD3C7F5F12}"/>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323527" y="2859782"/>
            <a:ext cx="2160241" cy="89748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1454330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Шаблон презентация АСБ">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АСБ (Шаблон презентации укр.).potx" id="{7FF843E6-0142-441E-86C5-114A9A8F33AD}" vid="{DF1E1285-C224-4013-80DC-E95D08B51B38}"/>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АСБ (Шаблон презентации укр.)</Template>
  <TotalTime>0</TotalTime>
  <Words>1225</Words>
  <Application>Microsoft Office PowerPoint</Application>
  <PresentationFormat>Экран (16:9)</PresentationFormat>
  <Paragraphs>115</Paragraphs>
  <Slides>19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19</vt:i4>
      </vt:variant>
    </vt:vector>
  </HeadingPairs>
  <TitlesOfParts>
    <vt:vector size="25" baseType="lpstr">
      <vt:lpstr>Arial</vt:lpstr>
      <vt:lpstr>Calibri</vt:lpstr>
      <vt:lpstr>Times New Roman</vt:lpstr>
      <vt:lpstr>Wingdings</vt:lpstr>
      <vt:lpstr>Wingdings 2</vt:lpstr>
      <vt:lpstr>Шаблон презентация АСБ</vt:lpstr>
      <vt:lpstr>HOW DO INSURANCE COMPANIES HANDLE THE CHALLENGES OF AN ONGOING WAR?</vt:lpstr>
      <vt:lpstr>Information about the Insurance Business Association</vt:lpstr>
      <vt:lpstr>Key indicators of the insurance market of Ukraine, 2020</vt:lpstr>
      <vt:lpstr>The share of Insurance in GDP 2011-2022 (penetration), %</vt:lpstr>
      <vt:lpstr>Premiums by insurance business lines, billions UAH and USD, 2018-2022</vt:lpstr>
      <vt:lpstr>Number of insurance companies in Ukraine 2020-2022, (-40%)</vt:lpstr>
      <vt:lpstr>Distribution &amp; Claims of life and non-life insurance, 2018-2022, %</vt:lpstr>
      <vt:lpstr>Premiums by insurance business lines, 2022, billions UAH and %</vt:lpstr>
      <vt:lpstr>Inflation-adjusted insurance premiums, main lines (97%), 2021-2022</vt:lpstr>
      <vt:lpstr>Structure of decrease in insurance premiums among the companies, 2022/2021 </vt:lpstr>
      <vt:lpstr>The main challenges faced by insurance companies during the war (1)</vt:lpstr>
      <vt:lpstr>The main challenges faced by insurance companies during the war (2)</vt:lpstr>
      <vt:lpstr>What have been helping to keep the business running?</vt:lpstr>
      <vt:lpstr>What specific steps have been implemented</vt:lpstr>
      <vt:lpstr>The role of the insurance industry in postwar recovery</vt:lpstr>
      <vt:lpstr>The role of the insurance industry in postwar recovery</vt:lpstr>
      <vt:lpstr>The way of securing the business of any country in case of war (1)</vt:lpstr>
      <vt:lpstr>The way of securing the business of any country in case of war (2)</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2023-05-08T16:35:24Z</dcterms:created>
  <dcterms:modified xsi:type="dcterms:W3CDTF">2023-05-08T18:10:36Z</dcterms:modified>
</cp:coreProperties>
</file>